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76"/>
  </p:notesMasterIdLst>
  <p:sldIdLst>
    <p:sldId id="258" r:id="rId2"/>
    <p:sldId id="259" r:id="rId3"/>
    <p:sldId id="261" r:id="rId4"/>
    <p:sldId id="468" r:id="rId5"/>
    <p:sldId id="469" r:id="rId6"/>
    <p:sldId id="510" r:id="rId7"/>
    <p:sldId id="506" r:id="rId8"/>
    <p:sldId id="509" r:id="rId9"/>
    <p:sldId id="507" r:id="rId10"/>
    <p:sldId id="508" r:id="rId11"/>
    <p:sldId id="511" r:id="rId12"/>
    <p:sldId id="520" r:id="rId13"/>
    <p:sldId id="492" r:id="rId14"/>
    <p:sldId id="473" r:id="rId15"/>
    <p:sldId id="477" r:id="rId16"/>
    <p:sldId id="474" r:id="rId17"/>
    <p:sldId id="475" r:id="rId18"/>
    <p:sldId id="476" r:id="rId19"/>
    <p:sldId id="478" r:id="rId20"/>
    <p:sldId id="479" r:id="rId21"/>
    <p:sldId id="493" r:id="rId22"/>
    <p:sldId id="491" r:id="rId23"/>
    <p:sldId id="480" r:id="rId24"/>
    <p:sldId id="483" r:id="rId25"/>
    <p:sldId id="484" r:id="rId26"/>
    <p:sldId id="485" r:id="rId27"/>
    <p:sldId id="487" r:id="rId28"/>
    <p:sldId id="488" r:id="rId29"/>
    <p:sldId id="481" r:id="rId30"/>
    <p:sldId id="482" r:id="rId31"/>
    <p:sldId id="489" r:id="rId32"/>
    <p:sldId id="490" r:id="rId33"/>
    <p:sldId id="494" r:id="rId34"/>
    <p:sldId id="496" r:id="rId35"/>
    <p:sldId id="283" r:id="rId36"/>
    <p:sldId id="498" r:id="rId37"/>
    <p:sldId id="499" r:id="rId38"/>
    <p:sldId id="500" r:id="rId39"/>
    <p:sldId id="501" r:id="rId40"/>
    <p:sldId id="502" r:id="rId41"/>
    <p:sldId id="503" r:id="rId42"/>
    <p:sldId id="505" r:id="rId43"/>
    <p:sldId id="512" r:id="rId44"/>
    <p:sldId id="513" r:id="rId45"/>
    <p:sldId id="514" r:id="rId46"/>
    <p:sldId id="515" r:id="rId47"/>
    <p:sldId id="519" r:id="rId48"/>
    <p:sldId id="518" r:id="rId49"/>
    <p:sldId id="516" r:id="rId50"/>
    <p:sldId id="521" r:id="rId51"/>
    <p:sldId id="528" r:id="rId52"/>
    <p:sldId id="527" r:id="rId53"/>
    <p:sldId id="523" r:id="rId54"/>
    <p:sldId id="522" r:id="rId55"/>
    <p:sldId id="529" r:id="rId56"/>
    <p:sldId id="530" r:id="rId57"/>
    <p:sldId id="524" r:id="rId58"/>
    <p:sldId id="525" r:id="rId59"/>
    <p:sldId id="526" r:id="rId60"/>
    <p:sldId id="531" r:id="rId61"/>
    <p:sldId id="532" r:id="rId62"/>
    <p:sldId id="533" r:id="rId63"/>
    <p:sldId id="534" r:id="rId64"/>
    <p:sldId id="535" r:id="rId65"/>
    <p:sldId id="536" r:id="rId66"/>
    <p:sldId id="537" r:id="rId67"/>
    <p:sldId id="538" r:id="rId68"/>
    <p:sldId id="539" r:id="rId69"/>
    <p:sldId id="540" r:id="rId70"/>
    <p:sldId id="545" r:id="rId71"/>
    <p:sldId id="546" r:id="rId72"/>
    <p:sldId id="541" r:id="rId73"/>
    <p:sldId id="542" r:id="rId74"/>
    <p:sldId id="497"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3F5"/>
    <a:srgbClr val="E8E6DF"/>
    <a:srgbClr val="003C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37" autoAdjust="0"/>
    <p:restoredTop sz="76155" autoAdjust="0"/>
  </p:normalViewPr>
  <p:slideViewPr>
    <p:cSldViewPr snapToGrid="0">
      <p:cViewPr varScale="1">
        <p:scale>
          <a:sx n="87" d="100"/>
          <a:sy n="87" d="100"/>
        </p:scale>
        <p:origin x="1157"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6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8B066A-6048-4342-909B-8CB5339BBE97}" type="doc">
      <dgm:prSet loTypeId="urn:microsoft.com/office/officeart/2005/8/layout/hierarchy3" loCatId="hierarchy" qsTypeId="urn:microsoft.com/office/officeart/2005/8/quickstyle/3d1" qsCatId="3D" csTypeId="urn:microsoft.com/office/officeart/2005/8/colors/colorful1" csCatId="colorful" phldr="1"/>
      <dgm:spPr/>
      <dgm:t>
        <a:bodyPr/>
        <a:lstStyle/>
        <a:p>
          <a:endParaRPr lang="en-US"/>
        </a:p>
      </dgm:t>
    </dgm:pt>
    <dgm:pt modelId="{7BEDD722-A477-4B0C-9B37-9ED28FE6C38F}">
      <dgm:prSet/>
      <dgm:spPr/>
      <dgm:t>
        <a:bodyPr/>
        <a:lstStyle/>
        <a:p>
          <a:r>
            <a:rPr lang="en-GB" b="1" i="0" dirty="0"/>
            <a:t>1. CPU utilization:</a:t>
          </a:r>
          <a:endParaRPr lang="en-US" dirty="0"/>
        </a:p>
      </dgm:t>
    </dgm:pt>
    <dgm:pt modelId="{94CA2FFA-CF5A-4C68-84ED-0D1EDC1C2FDE}" type="parTrans" cxnId="{870804A7-DFC3-4E7C-9564-7795F5561C82}">
      <dgm:prSet/>
      <dgm:spPr/>
      <dgm:t>
        <a:bodyPr/>
        <a:lstStyle/>
        <a:p>
          <a:endParaRPr lang="en-US"/>
        </a:p>
      </dgm:t>
    </dgm:pt>
    <dgm:pt modelId="{626EE4D2-72A1-4ECE-9F94-6D9864648EB8}" type="sibTrans" cxnId="{870804A7-DFC3-4E7C-9564-7795F5561C82}">
      <dgm:prSet/>
      <dgm:spPr/>
      <dgm:t>
        <a:bodyPr/>
        <a:lstStyle/>
        <a:p>
          <a:endParaRPr lang="en-US"/>
        </a:p>
      </dgm:t>
    </dgm:pt>
    <dgm:pt modelId="{B4EE6A2B-F36B-4F95-A1BD-90FC891AF8FB}">
      <dgm:prSet custT="1"/>
      <dgm:spPr/>
      <dgm:t>
        <a:bodyPr/>
        <a:lstStyle/>
        <a:p>
          <a:r>
            <a:rPr lang="en-GB" sz="1200" b="1" i="0" dirty="0"/>
            <a:t>Scenario:</a:t>
          </a:r>
          <a:r>
            <a:rPr lang="en-GB" sz="1200" b="0" i="0" dirty="0"/>
            <a:t> A web application experiences high traffic during peak hours, leading to increased CPU utilization on the pods.</a:t>
          </a:r>
          <a:endParaRPr lang="en-US" sz="1200" dirty="0"/>
        </a:p>
      </dgm:t>
    </dgm:pt>
    <dgm:pt modelId="{B1BE4DD2-4F6F-4E5A-B044-5DC871D569AD}" type="parTrans" cxnId="{FADC6769-01E4-44CD-BE2A-15F6136E19C3}">
      <dgm:prSet/>
      <dgm:spPr/>
      <dgm:t>
        <a:bodyPr/>
        <a:lstStyle/>
        <a:p>
          <a:endParaRPr lang="en-US"/>
        </a:p>
      </dgm:t>
    </dgm:pt>
    <dgm:pt modelId="{CBEB5956-EE5F-4445-833B-A11379F4F097}" type="sibTrans" cxnId="{FADC6769-01E4-44CD-BE2A-15F6136E19C3}">
      <dgm:prSet/>
      <dgm:spPr/>
      <dgm:t>
        <a:bodyPr/>
        <a:lstStyle/>
        <a:p>
          <a:endParaRPr lang="en-US"/>
        </a:p>
      </dgm:t>
    </dgm:pt>
    <dgm:pt modelId="{319095A4-C06C-4AE2-8F7D-743E4B62EC4A}">
      <dgm:prSet custT="1"/>
      <dgm:spPr/>
      <dgm:t>
        <a:bodyPr/>
        <a:lstStyle/>
        <a:p>
          <a:r>
            <a:rPr lang="en-GB" sz="1000" b="1" i="0" dirty="0"/>
            <a:t>HPA configuration:</a:t>
          </a:r>
          <a:r>
            <a:rPr lang="en-GB" sz="1000" b="0" i="0" dirty="0"/>
            <a:t> Configure HPA to scale up the number of pods when the average CPU utilization across pods exceeds a defined threshold (e.g., 80%). As CPU usage decreases, HPA scales down pods to optimize resource usage.</a:t>
          </a:r>
          <a:endParaRPr lang="en-US" sz="1000" dirty="0"/>
        </a:p>
      </dgm:t>
    </dgm:pt>
    <dgm:pt modelId="{C9A7DAD6-5962-4048-9144-6C9F81CFF81D}" type="parTrans" cxnId="{24B5E0BB-7E07-48B7-AA49-FF1CCBDF0B0E}">
      <dgm:prSet/>
      <dgm:spPr/>
      <dgm:t>
        <a:bodyPr/>
        <a:lstStyle/>
        <a:p>
          <a:endParaRPr lang="en-US"/>
        </a:p>
      </dgm:t>
    </dgm:pt>
    <dgm:pt modelId="{325E3875-9F3D-429C-A285-DCA162DEBDA2}" type="sibTrans" cxnId="{24B5E0BB-7E07-48B7-AA49-FF1CCBDF0B0E}">
      <dgm:prSet/>
      <dgm:spPr/>
      <dgm:t>
        <a:bodyPr/>
        <a:lstStyle/>
        <a:p>
          <a:endParaRPr lang="en-US"/>
        </a:p>
      </dgm:t>
    </dgm:pt>
    <dgm:pt modelId="{9A9D1165-6254-4FB1-9AC4-AD3BA60B9E73}">
      <dgm:prSet/>
      <dgm:spPr/>
      <dgm:t>
        <a:bodyPr/>
        <a:lstStyle/>
        <a:p>
          <a:r>
            <a:rPr lang="en-GB" b="1" i="0"/>
            <a:t>2. Memory utilization:</a:t>
          </a:r>
          <a:endParaRPr lang="en-US"/>
        </a:p>
      </dgm:t>
    </dgm:pt>
    <dgm:pt modelId="{29DA3CC3-F16E-4FDA-9689-01D52B16266F}" type="parTrans" cxnId="{BAD9FC65-A983-44BB-BCF7-D69D6536598D}">
      <dgm:prSet/>
      <dgm:spPr/>
      <dgm:t>
        <a:bodyPr/>
        <a:lstStyle/>
        <a:p>
          <a:endParaRPr lang="en-US"/>
        </a:p>
      </dgm:t>
    </dgm:pt>
    <dgm:pt modelId="{B421EF40-EED1-4F17-BA1D-D03D6C5AEE3B}" type="sibTrans" cxnId="{BAD9FC65-A983-44BB-BCF7-D69D6536598D}">
      <dgm:prSet/>
      <dgm:spPr/>
      <dgm:t>
        <a:bodyPr/>
        <a:lstStyle/>
        <a:p>
          <a:endParaRPr lang="en-US"/>
        </a:p>
      </dgm:t>
    </dgm:pt>
    <dgm:pt modelId="{F13B9A24-7085-4E28-AF2B-176910B69271}">
      <dgm:prSet custT="1"/>
      <dgm:spPr/>
      <dgm:t>
        <a:bodyPr/>
        <a:lstStyle/>
        <a:p>
          <a:r>
            <a:rPr lang="en-GB" sz="1400" b="1" i="0" dirty="0"/>
            <a:t>Scenario:</a:t>
          </a:r>
          <a:r>
            <a:rPr lang="en-GB" sz="1400" b="0" i="0" dirty="0"/>
            <a:t> A memory intensive application experiences increased memory consumption during specific processing tasks.</a:t>
          </a:r>
          <a:endParaRPr lang="en-US" sz="1400" dirty="0"/>
        </a:p>
      </dgm:t>
    </dgm:pt>
    <dgm:pt modelId="{F7B3CB0E-C3F1-4F01-809F-D9D46E014C54}" type="parTrans" cxnId="{12FBC3E9-7142-4536-B6AE-9F28FDFBA462}">
      <dgm:prSet/>
      <dgm:spPr/>
      <dgm:t>
        <a:bodyPr/>
        <a:lstStyle/>
        <a:p>
          <a:endParaRPr lang="en-US"/>
        </a:p>
      </dgm:t>
    </dgm:pt>
    <dgm:pt modelId="{1C8CD9EC-AA37-418F-BC16-37E909869283}" type="sibTrans" cxnId="{12FBC3E9-7142-4536-B6AE-9F28FDFBA462}">
      <dgm:prSet/>
      <dgm:spPr/>
      <dgm:t>
        <a:bodyPr/>
        <a:lstStyle/>
        <a:p>
          <a:endParaRPr lang="en-US"/>
        </a:p>
      </dgm:t>
    </dgm:pt>
    <dgm:pt modelId="{6ECCA149-DF2D-456C-A5AE-2E0CDD10250A}">
      <dgm:prSet custT="1"/>
      <dgm:spPr/>
      <dgm:t>
        <a:bodyPr/>
        <a:lstStyle/>
        <a:p>
          <a:r>
            <a:rPr lang="en-GB" sz="1100" b="1" i="0" dirty="0"/>
            <a:t>HPA configuration:</a:t>
          </a:r>
          <a:r>
            <a:rPr lang="en-GB" sz="1100" b="0" i="0" dirty="0"/>
            <a:t> Set HPA to scale up pods when the average memory utilization across pods surpasses a defined threshold (e.g., 70%). This ensures sufficient memory availability for the application.</a:t>
          </a:r>
          <a:endParaRPr lang="en-US" sz="1100" dirty="0"/>
        </a:p>
      </dgm:t>
    </dgm:pt>
    <dgm:pt modelId="{F94B3A9E-AC7A-492E-A431-8D55EF399F92}" type="parTrans" cxnId="{F496FEE7-8ED2-4C3C-A793-52853360540F}">
      <dgm:prSet/>
      <dgm:spPr/>
      <dgm:t>
        <a:bodyPr/>
        <a:lstStyle/>
        <a:p>
          <a:endParaRPr lang="en-US"/>
        </a:p>
      </dgm:t>
    </dgm:pt>
    <dgm:pt modelId="{0C657B4D-B0F8-417A-8592-216705FB49A8}" type="sibTrans" cxnId="{F496FEE7-8ED2-4C3C-A793-52853360540F}">
      <dgm:prSet/>
      <dgm:spPr/>
      <dgm:t>
        <a:bodyPr/>
        <a:lstStyle/>
        <a:p>
          <a:endParaRPr lang="en-US"/>
        </a:p>
      </dgm:t>
    </dgm:pt>
    <dgm:pt modelId="{49649DB3-A412-47CA-B41E-F3DC2216A8F5}">
      <dgm:prSet/>
      <dgm:spPr/>
      <dgm:t>
        <a:bodyPr/>
        <a:lstStyle/>
        <a:p>
          <a:r>
            <a:rPr lang="en-GB" b="1" i="0"/>
            <a:t>3. Concurrent requests:</a:t>
          </a:r>
          <a:endParaRPr lang="en-US"/>
        </a:p>
      </dgm:t>
    </dgm:pt>
    <dgm:pt modelId="{32D900BA-3469-44F6-BE15-205A94AC217B}" type="parTrans" cxnId="{93835F08-221D-4799-BF35-39112C88E192}">
      <dgm:prSet/>
      <dgm:spPr/>
      <dgm:t>
        <a:bodyPr/>
        <a:lstStyle/>
        <a:p>
          <a:endParaRPr lang="en-US"/>
        </a:p>
      </dgm:t>
    </dgm:pt>
    <dgm:pt modelId="{4F3FAEB5-E7A9-44AF-9B0C-B2C5FADC6364}" type="sibTrans" cxnId="{93835F08-221D-4799-BF35-39112C88E192}">
      <dgm:prSet/>
      <dgm:spPr/>
      <dgm:t>
        <a:bodyPr/>
        <a:lstStyle/>
        <a:p>
          <a:endParaRPr lang="en-US"/>
        </a:p>
      </dgm:t>
    </dgm:pt>
    <dgm:pt modelId="{9DC6F615-7C3A-4508-99AF-254646E21068}">
      <dgm:prSet custT="1"/>
      <dgm:spPr/>
      <dgm:t>
        <a:bodyPr/>
        <a:lstStyle/>
        <a:p>
          <a:r>
            <a:rPr lang="en-GB" sz="1400" b="1" i="0" dirty="0"/>
            <a:t>Scenario:</a:t>
          </a:r>
          <a:r>
            <a:rPr lang="en-GB" sz="1400" b="0" i="0" dirty="0"/>
            <a:t> An API service experiences bursts of concurrent requests, requiring additional pods to handle the load effectively.</a:t>
          </a:r>
          <a:endParaRPr lang="en-US" sz="1400" dirty="0"/>
        </a:p>
      </dgm:t>
    </dgm:pt>
    <dgm:pt modelId="{9A4F65EF-CD73-4F74-A3D2-537429E353DC}" type="parTrans" cxnId="{9ADF771A-CD33-4105-9DC6-EF27A18B918C}">
      <dgm:prSet/>
      <dgm:spPr/>
      <dgm:t>
        <a:bodyPr/>
        <a:lstStyle/>
        <a:p>
          <a:endParaRPr lang="en-US"/>
        </a:p>
      </dgm:t>
    </dgm:pt>
    <dgm:pt modelId="{8036764F-9746-4360-95D2-345ACD817DDA}" type="sibTrans" cxnId="{9ADF771A-CD33-4105-9DC6-EF27A18B918C}">
      <dgm:prSet/>
      <dgm:spPr/>
      <dgm:t>
        <a:bodyPr/>
        <a:lstStyle/>
        <a:p>
          <a:endParaRPr lang="en-US"/>
        </a:p>
      </dgm:t>
    </dgm:pt>
    <dgm:pt modelId="{DC376C2C-EDA9-4E19-ACA4-009E1AB694C9}">
      <dgm:prSet custT="1"/>
      <dgm:spPr/>
      <dgm:t>
        <a:bodyPr/>
        <a:lstStyle/>
        <a:p>
          <a:r>
            <a:rPr lang="en-GB" sz="1050" b="1" i="0" dirty="0"/>
            <a:t>HPA configuration:</a:t>
          </a:r>
          <a:r>
            <a:rPr lang="en-GB" sz="1050" b="0" i="0" dirty="0"/>
            <a:t> Configure HPA to scale based on the number of concurrent requests or connections to the service. As the number of requests increases, HPA scales up pods to maintain responsiveness.</a:t>
          </a:r>
          <a:endParaRPr lang="en-US" sz="1050" dirty="0"/>
        </a:p>
      </dgm:t>
    </dgm:pt>
    <dgm:pt modelId="{229B863A-CB13-48F7-B463-7DC169191E3F}" type="parTrans" cxnId="{796D3971-3F80-44F3-8365-B9609FBD1E79}">
      <dgm:prSet/>
      <dgm:spPr/>
      <dgm:t>
        <a:bodyPr/>
        <a:lstStyle/>
        <a:p>
          <a:endParaRPr lang="en-US"/>
        </a:p>
      </dgm:t>
    </dgm:pt>
    <dgm:pt modelId="{2D8BC4CA-0FCF-4E1D-BF5D-51CC33A16B76}" type="sibTrans" cxnId="{796D3971-3F80-44F3-8365-B9609FBD1E79}">
      <dgm:prSet/>
      <dgm:spPr/>
      <dgm:t>
        <a:bodyPr/>
        <a:lstStyle/>
        <a:p>
          <a:endParaRPr lang="en-US"/>
        </a:p>
      </dgm:t>
    </dgm:pt>
    <dgm:pt modelId="{23F055EC-83B4-46D8-A81A-F9CEADA59F18}">
      <dgm:prSet/>
      <dgm:spPr/>
      <dgm:t>
        <a:bodyPr/>
        <a:lstStyle/>
        <a:p>
          <a:r>
            <a:rPr lang="en-GB" b="1" i="0"/>
            <a:t>4. Queue length:</a:t>
          </a:r>
          <a:endParaRPr lang="en-US"/>
        </a:p>
      </dgm:t>
    </dgm:pt>
    <dgm:pt modelId="{E1081802-84E7-4A2E-824F-072A5EC848DE}" type="parTrans" cxnId="{2DDAA92B-9777-4E40-88B6-6115AA4DCCFD}">
      <dgm:prSet/>
      <dgm:spPr/>
      <dgm:t>
        <a:bodyPr/>
        <a:lstStyle/>
        <a:p>
          <a:endParaRPr lang="en-US"/>
        </a:p>
      </dgm:t>
    </dgm:pt>
    <dgm:pt modelId="{49023A94-9394-4988-9887-3188977DECD9}" type="sibTrans" cxnId="{2DDAA92B-9777-4E40-88B6-6115AA4DCCFD}">
      <dgm:prSet/>
      <dgm:spPr/>
      <dgm:t>
        <a:bodyPr/>
        <a:lstStyle/>
        <a:p>
          <a:endParaRPr lang="en-US"/>
        </a:p>
      </dgm:t>
    </dgm:pt>
    <dgm:pt modelId="{1E38E6D1-9E5A-43EE-B66C-AE1A0A583D00}">
      <dgm:prSet custT="1"/>
      <dgm:spPr/>
      <dgm:t>
        <a:bodyPr/>
        <a:lstStyle/>
        <a:p>
          <a:r>
            <a:rPr lang="en-GB" sz="1200" b="1" i="0" dirty="0"/>
            <a:t>Scenario:</a:t>
          </a:r>
          <a:r>
            <a:rPr lang="en-GB" sz="1200" b="0" i="0" dirty="0"/>
            <a:t> A message queue processing application experiences a backlog of messages, requiring more pods to process them efficiently.</a:t>
          </a:r>
          <a:endParaRPr lang="en-US" sz="1200" dirty="0"/>
        </a:p>
      </dgm:t>
    </dgm:pt>
    <dgm:pt modelId="{9DC90562-77B5-43CD-BE1E-8D3B0919F38C}" type="parTrans" cxnId="{F2EE2195-CB46-4F45-B49E-6E6E19187007}">
      <dgm:prSet/>
      <dgm:spPr/>
      <dgm:t>
        <a:bodyPr/>
        <a:lstStyle/>
        <a:p>
          <a:endParaRPr lang="en-US"/>
        </a:p>
      </dgm:t>
    </dgm:pt>
    <dgm:pt modelId="{4E8079D2-A7EA-4671-A8D4-765EE5803BFE}" type="sibTrans" cxnId="{F2EE2195-CB46-4F45-B49E-6E6E19187007}">
      <dgm:prSet/>
      <dgm:spPr/>
      <dgm:t>
        <a:bodyPr/>
        <a:lstStyle/>
        <a:p>
          <a:endParaRPr lang="en-US"/>
        </a:p>
      </dgm:t>
    </dgm:pt>
    <dgm:pt modelId="{7AA4E4BF-4D4D-4E44-8A9A-7F62A161CE37}">
      <dgm:prSet custT="1"/>
      <dgm:spPr/>
      <dgm:t>
        <a:bodyPr/>
        <a:lstStyle/>
        <a:p>
          <a:r>
            <a:rPr lang="en-GB" sz="1050" b="1" i="0" dirty="0"/>
            <a:t>HPA configuration:</a:t>
          </a:r>
          <a:r>
            <a:rPr lang="en-GB" sz="1050" b="0" i="0" dirty="0"/>
            <a:t> Set HPA to scale based on the length of the message queue. As the queue length grows, HPA scales up pods to accelerate message processing and reduce backlog.</a:t>
          </a:r>
          <a:endParaRPr lang="en-US" sz="1050" dirty="0"/>
        </a:p>
      </dgm:t>
    </dgm:pt>
    <dgm:pt modelId="{85293F2D-0479-4958-BAED-D46CDA584C99}" type="parTrans" cxnId="{DFF75A6A-68A8-462C-81E3-6F5B3BC5CCFD}">
      <dgm:prSet/>
      <dgm:spPr/>
      <dgm:t>
        <a:bodyPr/>
        <a:lstStyle/>
        <a:p>
          <a:endParaRPr lang="en-US"/>
        </a:p>
      </dgm:t>
    </dgm:pt>
    <dgm:pt modelId="{9AB4EED3-4426-4F72-8B66-66CE58406F18}" type="sibTrans" cxnId="{DFF75A6A-68A8-462C-81E3-6F5B3BC5CCFD}">
      <dgm:prSet/>
      <dgm:spPr/>
      <dgm:t>
        <a:bodyPr/>
        <a:lstStyle/>
        <a:p>
          <a:endParaRPr lang="en-US"/>
        </a:p>
      </dgm:t>
    </dgm:pt>
    <dgm:pt modelId="{09C5BA05-C50E-4A3A-BB62-A9733EB6FD63}" type="pres">
      <dgm:prSet presAssocID="{8B8B066A-6048-4342-909B-8CB5339BBE97}" presName="diagram" presStyleCnt="0">
        <dgm:presLayoutVars>
          <dgm:chPref val="1"/>
          <dgm:dir/>
          <dgm:animOne val="branch"/>
          <dgm:animLvl val="lvl"/>
          <dgm:resizeHandles/>
        </dgm:presLayoutVars>
      </dgm:prSet>
      <dgm:spPr/>
    </dgm:pt>
    <dgm:pt modelId="{6B9F1BA8-1269-4C79-AE60-796D249CD81A}" type="pres">
      <dgm:prSet presAssocID="{7BEDD722-A477-4B0C-9B37-9ED28FE6C38F}" presName="root" presStyleCnt="0"/>
      <dgm:spPr/>
    </dgm:pt>
    <dgm:pt modelId="{20381E5F-4472-49A7-B795-7FDF8906BB81}" type="pres">
      <dgm:prSet presAssocID="{7BEDD722-A477-4B0C-9B37-9ED28FE6C38F}" presName="rootComposite" presStyleCnt="0"/>
      <dgm:spPr/>
    </dgm:pt>
    <dgm:pt modelId="{079B915C-EDB1-4280-B05C-ABEC350BE4B0}" type="pres">
      <dgm:prSet presAssocID="{7BEDD722-A477-4B0C-9B37-9ED28FE6C38F}" presName="rootText" presStyleLbl="node1" presStyleIdx="0" presStyleCnt="4"/>
      <dgm:spPr/>
    </dgm:pt>
    <dgm:pt modelId="{DF6388B5-2335-409E-863A-13AF28156993}" type="pres">
      <dgm:prSet presAssocID="{7BEDD722-A477-4B0C-9B37-9ED28FE6C38F}" presName="rootConnector" presStyleLbl="node1" presStyleIdx="0" presStyleCnt="4"/>
      <dgm:spPr/>
    </dgm:pt>
    <dgm:pt modelId="{8C79F8F8-EAFD-4EE2-9CE4-9562AA0AA7D6}" type="pres">
      <dgm:prSet presAssocID="{7BEDD722-A477-4B0C-9B37-9ED28FE6C38F}" presName="childShape" presStyleCnt="0"/>
      <dgm:spPr/>
    </dgm:pt>
    <dgm:pt modelId="{3271D326-2E28-43EC-A92F-23A80C696D0F}" type="pres">
      <dgm:prSet presAssocID="{B1BE4DD2-4F6F-4E5A-B044-5DC871D569AD}" presName="Name13" presStyleLbl="parChTrans1D2" presStyleIdx="0" presStyleCnt="8"/>
      <dgm:spPr/>
    </dgm:pt>
    <dgm:pt modelId="{2413BB5D-74A3-4054-9ADE-315D2F63BCB9}" type="pres">
      <dgm:prSet presAssocID="{B4EE6A2B-F36B-4F95-A1BD-90FC891AF8FB}" presName="childText" presStyleLbl="bgAcc1" presStyleIdx="0" presStyleCnt="8" custScaleX="117189">
        <dgm:presLayoutVars>
          <dgm:bulletEnabled val="1"/>
        </dgm:presLayoutVars>
      </dgm:prSet>
      <dgm:spPr/>
    </dgm:pt>
    <dgm:pt modelId="{20EC4A84-6682-4F50-8E26-72ECA1643CAF}" type="pres">
      <dgm:prSet presAssocID="{C9A7DAD6-5962-4048-9144-6C9F81CFF81D}" presName="Name13" presStyleLbl="parChTrans1D2" presStyleIdx="1" presStyleCnt="8"/>
      <dgm:spPr/>
    </dgm:pt>
    <dgm:pt modelId="{36939337-6B02-4A19-844F-812E4A66BA74}" type="pres">
      <dgm:prSet presAssocID="{319095A4-C06C-4AE2-8F7D-743E4B62EC4A}" presName="childText" presStyleLbl="bgAcc1" presStyleIdx="1" presStyleCnt="8" custScaleX="121544">
        <dgm:presLayoutVars>
          <dgm:bulletEnabled val="1"/>
        </dgm:presLayoutVars>
      </dgm:prSet>
      <dgm:spPr/>
    </dgm:pt>
    <dgm:pt modelId="{9D8E015E-F9E4-43CD-9704-09FD25211E0B}" type="pres">
      <dgm:prSet presAssocID="{9A9D1165-6254-4FB1-9AC4-AD3BA60B9E73}" presName="root" presStyleCnt="0"/>
      <dgm:spPr/>
    </dgm:pt>
    <dgm:pt modelId="{08D88D97-D4E0-49E0-AD4C-F4A04E073013}" type="pres">
      <dgm:prSet presAssocID="{9A9D1165-6254-4FB1-9AC4-AD3BA60B9E73}" presName="rootComposite" presStyleCnt="0"/>
      <dgm:spPr/>
    </dgm:pt>
    <dgm:pt modelId="{28F5D000-EE1F-4A62-ADEA-F006B6BF2865}" type="pres">
      <dgm:prSet presAssocID="{9A9D1165-6254-4FB1-9AC4-AD3BA60B9E73}" presName="rootText" presStyleLbl="node1" presStyleIdx="1" presStyleCnt="4"/>
      <dgm:spPr/>
    </dgm:pt>
    <dgm:pt modelId="{0DC496FB-38EB-4E0E-B111-04577FCFFB04}" type="pres">
      <dgm:prSet presAssocID="{9A9D1165-6254-4FB1-9AC4-AD3BA60B9E73}" presName="rootConnector" presStyleLbl="node1" presStyleIdx="1" presStyleCnt="4"/>
      <dgm:spPr/>
    </dgm:pt>
    <dgm:pt modelId="{9AF12D37-89F2-4EDC-8C93-8254810FD47F}" type="pres">
      <dgm:prSet presAssocID="{9A9D1165-6254-4FB1-9AC4-AD3BA60B9E73}" presName="childShape" presStyleCnt="0"/>
      <dgm:spPr/>
    </dgm:pt>
    <dgm:pt modelId="{95994C21-0BE5-4D72-88CB-704F25251C76}" type="pres">
      <dgm:prSet presAssocID="{F7B3CB0E-C3F1-4F01-809F-D9D46E014C54}" presName="Name13" presStyleLbl="parChTrans1D2" presStyleIdx="2" presStyleCnt="8"/>
      <dgm:spPr/>
    </dgm:pt>
    <dgm:pt modelId="{B27A0881-D31F-4C50-A188-E10469A353C2}" type="pres">
      <dgm:prSet presAssocID="{F13B9A24-7085-4E28-AF2B-176910B69271}" presName="childText" presStyleLbl="bgAcc1" presStyleIdx="2" presStyleCnt="8" custScaleX="117895">
        <dgm:presLayoutVars>
          <dgm:bulletEnabled val="1"/>
        </dgm:presLayoutVars>
      </dgm:prSet>
      <dgm:spPr/>
    </dgm:pt>
    <dgm:pt modelId="{D74A44A3-30EC-4B7E-B5A7-4AA08B352413}" type="pres">
      <dgm:prSet presAssocID="{F94B3A9E-AC7A-492E-A431-8D55EF399F92}" presName="Name13" presStyleLbl="parChTrans1D2" presStyleIdx="3" presStyleCnt="8"/>
      <dgm:spPr/>
    </dgm:pt>
    <dgm:pt modelId="{49D79908-780F-4D87-81D5-411997060353}" type="pres">
      <dgm:prSet presAssocID="{6ECCA149-DF2D-456C-A5AE-2E0CDD10250A}" presName="childText" presStyleLbl="bgAcc1" presStyleIdx="3" presStyleCnt="8" custScaleX="117027">
        <dgm:presLayoutVars>
          <dgm:bulletEnabled val="1"/>
        </dgm:presLayoutVars>
      </dgm:prSet>
      <dgm:spPr/>
    </dgm:pt>
    <dgm:pt modelId="{FD141893-158A-4F10-9E70-E67F5E8EC4D0}" type="pres">
      <dgm:prSet presAssocID="{49649DB3-A412-47CA-B41E-F3DC2216A8F5}" presName="root" presStyleCnt="0"/>
      <dgm:spPr/>
    </dgm:pt>
    <dgm:pt modelId="{5E97C420-485E-428F-8E32-0079BF56C3DD}" type="pres">
      <dgm:prSet presAssocID="{49649DB3-A412-47CA-B41E-F3DC2216A8F5}" presName="rootComposite" presStyleCnt="0"/>
      <dgm:spPr/>
    </dgm:pt>
    <dgm:pt modelId="{DABF4D71-D3EF-4F63-BD60-0F44EFED3362}" type="pres">
      <dgm:prSet presAssocID="{49649DB3-A412-47CA-B41E-F3DC2216A8F5}" presName="rootText" presStyleLbl="node1" presStyleIdx="2" presStyleCnt="4"/>
      <dgm:spPr/>
    </dgm:pt>
    <dgm:pt modelId="{87134CCB-FA16-4C18-A9D2-A0FD19F36883}" type="pres">
      <dgm:prSet presAssocID="{49649DB3-A412-47CA-B41E-F3DC2216A8F5}" presName="rootConnector" presStyleLbl="node1" presStyleIdx="2" presStyleCnt="4"/>
      <dgm:spPr/>
    </dgm:pt>
    <dgm:pt modelId="{D2A78563-CEC9-4AF7-8DEE-24E4C8ABD2DB}" type="pres">
      <dgm:prSet presAssocID="{49649DB3-A412-47CA-B41E-F3DC2216A8F5}" presName="childShape" presStyleCnt="0"/>
      <dgm:spPr/>
    </dgm:pt>
    <dgm:pt modelId="{72485172-D63A-4857-9232-2BB2161BACE3}" type="pres">
      <dgm:prSet presAssocID="{9A4F65EF-CD73-4F74-A3D2-537429E353DC}" presName="Name13" presStyleLbl="parChTrans1D2" presStyleIdx="4" presStyleCnt="8"/>
      <dgm:spPr/>
    </dgm:pt>
    <dgm:pt modelId="{F91075A3-4528-40FA-9A0D-D5DDEF3AD2BB}" type="pres">
      <dgm:prSet presAssocID="{9DC6F615-7C3A-4508-99AF-254646E21068}" presName="childText" presStyleLbl="bgAcc1" presStyleIdx="4" presStyleCnt="8" custScaleX="112527">
        <dgm:presLayoutVars>
          <dgm:bulletEnabled val="1"/>
        </dgm:presLayoutVars>
      </dgm:prSet>
      <dgm:spPr/>
    </dgm:pt>
    <dgm:pt modelId="{1C8F0C99-CAD1-408B-90B9-3847AA546FB4}" type="pres">
      <dgm:prSet presAssocID="{229B863A-CB13-48F7-B463-7DC169191E3F}" presName="Name13" presStyleLbl="parChTrans1D2" presStyleIdx="5" presStyleCnt="8"/>
      <dgm:spPr/>
    </dgm:pt>
    <dgm:pt modelId="{04EF8DC5-F425-4FB7-A4DC-126BBB4F3A6E}" type="pres">
      <dgm:prSet presAssocID="{DC376C2C-EDA9-4E19-ACA4-009E1AB694C9}" presName="childText" presStyleLbl="bgAcc1" presStyleIdx="5" presStyleCnt="8" custScaleX="113394">
        <dgm:presLayoutVars>
          <dgm:bulletEnabled val="1"/>
        </dgm:presLayoutVars>
      </dgm:prSet>
      <dgm:spPr/>
    </dgm:pt>
    <dgm:pt modelId="{C4AB6AEE-DC05-4229-9386-4915B312426C}" type="pres">
      <dgm:prSet presAssocID="{23F055EC-83B4-46D8-A81A-F9CEADA59F18}" presName="root" presStyleCnt="0"/>
      <dgm:spPr/>
    </dgm:pt>
    <dgm:pt modelId="{B4627205-6C50-4E44-B017-699A57C974AF}" type="pres">
      <dgm:prSet presAssocID="{23F055EC-83B4-46D8-A81A-F9CEADA59F18}" presName="rootComposite" presStyleCnt="0"/>
      <dgm:spPr/>
    </dgm:pt>
    <dgm:pt modelId="{817BBEB8-743E-454E-8EBC-F1397F5C2034}" type="pres">
      <dgm:prSet presAssocID="{23F055EC-83B4-46D8-A81A-F9CEADA59F18}" presName="rootText" presStyleLbl="node1" presStyleIdx="3" presStyleCnt="4"/>
      <dgm:spPr/>
    </dgm:pt>
    <dgm:pt modelId="{843BC212-DA03-4246-9840-268AE2AA0F15}" type="pres">
      <dgm:prSet presAssocID="{23F055EC-83B4-46D8-A81A-F9CEADA59F18}" presName="rootConnector" presStyleLbl="node1" presStyleIdx="3" presStyleCnt="4"/>
      <dgm:spPr/>
    </dgm:pt>
    <dgm:pt modelId="{16759A37-F438-44CA-B2F4-B0C5EFC972CA}" type="pres">
      <dgm:prSet presAssocID="{23F055EC-83B4-46D8-A81A-F9CEADA59F18}" presName="childShape" presStyleCnt="0"/>
      <dgm:spPr/>
    </dgm:pt>
    <dgm:pt modelId="{5ACB9626-F062-4E33-AB70-F7F27F352DE6}" type="pres">
      <dgm:prSet presAssocID="{9DC90562-77B5-43CD-BE1E-8D3B0919F38C}" presName="Name13" presStyleLbl="parChTrans1D2" presStyleIdx="6" presStyleCnt="8"/>
      <dgm:spPr/>
    </dgm:pt>
    <dgm:pt modelId="{729EE5EF-6778-4A4C-A646-26B43AF0EB9D}" type="pres">
      <dgm:prSet presAssocID="{1E38E6D1-9E5A-43EE-B66C-AE1A0A583D00}" presName="childText" presStyleLbl="bgAcc1" presStyleIdx="6" presStyleCnt="8">
        <dgm:presLayoutVars>
          <dgm:bulletEnabled val="1"/>
        </dgm:presLayoutVars>
      </dgm:prSet>
      <dgm:spPr/>
    </dgm:pt>
    <dgm:pt modelId="{7882E599-6BCD-483D-ADF3-822184F14795}" type="pres">
      <dgm:prSet presAssocID="{85293F2D-0479-4958-BAED-D46CDA584C99}" presName="Name13" presStyleLbl="parChTrans1D2" presStyleIdx="7" presStyleCnt="8"/>
      <dgm:spPr/>
    </dgm:pt>
    <dgm:pt modelId="{B42C0C02-18EA-442A-8880-181401760396}" type="pres">
      <dgm:prSet presAssocID="{7AA4E4BF-4D4D-4E44-8A9A-7F62A161CE37}" presName="childText" presStyleLbl="bgAcc1" presStyleIdx="7" presStyleCnt="8">
        <dgm:presLayoutVars>
          <dgm:bulletEnabled val="1"/>
        </dgm:presLayoutVars>
      </dgm:prSet>
      <dgm:spPr/>
    </dgm:pt>
  </dgm:ptLst>
  <dgm:cxnLst>
    <dgm:cxn modelId="{93835F08-221D-4799-BF35-39112C88E192}" srcId="{8B8B066A-6048-4342-909B-8CB5339BBE97}" destId="{49649DB3-A412-47CA-B41E-F3DC2216A8F5}" srcOrd="2" destOrd="0" parTransId="{32D900BA-3469-44F6-BE15-205A94AC217B}" sibTransId="{4F3FAEB5-E7A9-44AF-9B0C-B2C5FADC6364}"/>
    <dgm:cxn modelId="{94258509-E231-4542-86E2-138BE753931F}" type="presOf" srcId="{7BEDD722-A477-4B0C-9B37-9ED28FE6C38F}" destId="{DF6388B5-2335-409E-863A-13AF28156993}" srcOrd="1" destOrd="0" presId="urn:microsoft.com/office/officeart/2005/8/layout/hierarchy3"/>
    <dgm:cxn modelId="{D9A61417-D964-45F5-9A6A-24BC6A205F79}" type="presOf" srcId="{319095A4-C06C-4AE2-8F7D-743E4B62EC4A}" destId="{36939337-6B02-4A19-844F-812E4A66BA74}" srcOrd="0" destOrd="0" presId="urn:microsoft.com/office/officeart/2005/8/layout/hierarchy3"/>
    <dgm:cxn modelId="{9ADF771A-CD33-4105-9DC6-EF27A18B918C}" srcId="{49649DB3-A412-47CA-B41E-F3DC2216A8F5}" destId="{9DC6F615-7C3A-4508-99AF-254646E21068}" srcOrd="0" destOrd="0" parTransId="{9A4F65EF-CD73-4F74-A3D2-537429E353DC}" sibTransId="{8036764F-9746-4360-95D2-345ACD817DDA}"/>
    <dgm:cxn modelId="{0E3E391D-78C9-42F8-B380-0422A19EB226}" type="presOf" srcId="{8B8B066A-6048-4342-909B-8CB5339BBE97}" destId="{09C5BA05-C50E-4A3A-BB62-A9733EB6FD63}" srcOrd="0" destOrd="0" presId="urn:microsoft.com/office/officeart/2005/8/layout/hierarchy3"/>
    <dgm:cxn modelId="{FB9E481F-283B-4519-ADAB-6373E02B5A50}" type="presOf" srcId="{7BEDD722-A477-4B0C-9B37-9ED28FE6C38F}" destId="{079B915C-EDB1-4280-B05C-ABEC350BE4B0}" srcOrd="0" destOrd="0" presId="urn:microsoft.com/office/officeart/2005/8/layout/hierarchy3"/>
    <dgm:cxn modelId="{2DDAA92B-9777-4E40-88B6-6115AA4DCCFD}" srcId="{8B8B066A-6048-4342-909B-8CB5339BBE97}" destId="{23F055EC-83B4-46D8-A81A-F9CEADA59F18}" srcOrd="3" destOrd="0" parTransId="{E1081802-84E7-4A2E-824F-072A5EC848DE}" sibTransId="{49023A94-9394-4988-9887-3188977DECD9}"/>
    <dgm:cxn modelId="{AABF1F36-FC4E-44D1-ADDF-6E59506F26B8}" type="presOf" srcId="{23F055EC-83B4-46D8-A81A-F9CEADA59F18}" destId="{817BBEB8-743E-454E-8EBC-F1397F5C2034}" srcOrd="0" destOrd="0" presId="urn:microsoft.com/office/officeart/2005/8/layout/hierarchy3"/>
    <dgm:cxn modelId="{DC0DF937-8530-43BE-ACE0-0F195617EE19}" type="presOf" srcId="{B1BE4DD2-4F6F-4E5A-B044-5DC871D569AD}" destId="{3271D326-2E28-43EC-A92F-23A80C696D0F}" srcOrd="0" destOrd="0" presId="urn:microsoft.com/office/officeart/2005/8/layout/hierarchy3"/>
    <dgm:cxn modelId="{C39F235E-41A6-4178-AD0A-FE02E4DE0676}" type="presOf" srcId="{C9A7DAD6-5962-4048-9144-6C9F81CFF81D}" destId="{20EC4A84-6682-4F50-8E26-72ECA1643CAF}" srcOrd="0" destOrd="0" presId="urn:microsoft.com/office/officeart/2005/8/layout/hierarchy3"/>
    <dgm:cxn modelId="{66799464-940F-4D65-8BCA-5B0E4C4BAED5}" type="presOf" srcId="{23F055EC-83B4-46D8-A81A-F9CEADA59F18}" destId="{843BC212-DA03-4246-9840-268AE2AA0F15}" srcOrd="1" destOrd="0" presId="urn:microsoft.com/office/officeart/2005/8/layout/hierarchy3"/>
    <dgm:cxn modelId="{BAD9FC65-A983-44BB-BCF7-D69D6536598D}" srcId="{8B8B066A-6048-4342-909B-8CB5339BBE97}" destId="{9A9D1165-6254-4FB1-9AC4-AD3BA60B9E73}" srcOrd="1" destOrd="0" parTransId="{29DA3CC3-F16E-4FDA-9689-01D52B16266F}" sibTransId="{B421EF40-EED1-4F17-BA1D-D03D6C5AEE3B}"/>
    <dgm:cxn modelId="{78318267-D63D-4AB8-A841-B0336D3F3568}" type="presOf" srcId="{9A9D1165-6254-4FB1-9AC4-AD3BA60B9E73}" destId="{0DC496FB-38EB-4E0E-B111-04577FCFFB04}" srcOrd="1" destOrd="0" presId="urn:microsoft.com/office/officeart/2005/8/layout/hierarchy3"/>
    <dgm:cxn modelId="{FADC6769-01E4-44CD-BE2A-15F6136E19C3}" srcId="{7BEDD722-A477-4B0C-9B37-9ED28FE6C38F}" destId="{B4EE6A2B-F36B-4F95-A1BD-90FC891AF8FB}" srcOrd="0" destOrd="0" parTransId="{B1BE4DD2-4F6F-4E5A-B044-5DC871D569AD}" sibTransId="{CBEB5956-EE5F-4445-833B-A11379F4F097}"/>
    <dgm:cxn modelId="{D736654A-3F56-4F79-815A-EBDA631F76CB}" type="presOf" srcId="{85293F2D-0479-4958-BAED-D46CDA584C99}" destId="{7882E599-6BCD-483D-ADF3-822184F14795}" srcOrd="0" destOrd="0" presId="urn:microsoft.com/office/officeart/2005/8/layout/hierarchy3"/>
    <dgm:cxn modelId="{DFF75A6A-68A8-462C-81E3-6F5B3BC5CCFD}" srcId="{23F055EC-83B4-46D8-A81A-F9CEADA59F18}" destId="{7AA4E4BF-4D4D-4E44-8A9A-7F62A161CE37}" srcOrd="1" destOrd="0" parTransId="{85293F2D-0479-4958-BAED-D46CDA584C99}" sibTransId="{9AB4EED3-4426-4F72-8B66-66CE58406F18}"/>
    <dgm:cxn modelId="{8FAA6E4E-05BD-4377-845F-4E0F5FFEC2BF}" type="presOf" srcId="{9DC6F615-7C3A-4508-99AF-254646E21068}" destId="{F91075A3-4528-40FA-9A0D-D5DDEF3AD2BB}" srcOrd="0" destOrd="0" presId="urn:microsoft.com/office/officeart/2005/8/layout/hierarchy3"/>
    <dgm:cxn modelId="{54B38A6E-B3E9-4B1E-9EF2-218CAB8D0337}" type="presOf" srcId="{9DC90562-77B5-43CD-BE1E-8D3B0919F38C}" destId="{5ACB9626-F062-4E33-AB70-F7F27F352DE6}" srcOrd="0" destOrd="0" presId="urn:microsoft.com/office/officeart/2005/8/layout/hierarchy3"/>
    <dgm:cxn modelId="{796D3971-3F80-44F3-8365-B9609FBD1E79}" srcId="{49649DB3-A412-47CA-B41E-F3DC2216A8F5}" destId="{DC376C2C-EDA9-4E19-ACA4-009E1AB694C9}" srcOrd="1" destOrd="0" parTransId="{229B863A-CB13-48F7-B463-7DC169191E3F}" sibTransId="{2D8BC4CA-0FCF-4E1D-BF5D-51CC33A16B76}"/>
    <dgm:cxn modelId="{D3B9D972-FB9B-4707-8560-B7152DE7CBF7}" type="presOf" srcId="{49649DB3-A412-47CA-B41E-F3DC2216A8F5}" destId="{87134CCB-FA16-4C18-A9D2-A0FD19F36883}" srcOrd="1" destOrd="0" presId="urn:microsoft.com/office/officeart/2005/8/layout/hierarchy3"/>
    <dgm:cxn modelId="{7B6D2D58-5599-4AF9-9F59-9F88897094A1}" type="presOf" srcId="{7AA4E4BF-4D4D-4E44-8A9A-7F62A161CE37}" destId="{B42C0C02-18EA-442A-8880-181401760396}" srcOrd="0" destOrd="0" presId="urn:microsoft.com/office/officeart/2005/8/layout/hierarchy3"/>
    <dgm:cxn modelId="{1081297B-DE64-41BF-9553-773F89C05A44}" type="presOf" srcId="{9A9D1165-6254-4FB1-9AC4-AD3BA60B9E73}" destId="{28F5D000-EE1F-4A62-ADEA-F006B6BF2865}" srcOrd="0" destOrd="0" presId="urn:microsoft.com/office/officeart/2005/8/layout/hierarchy3"/>
    <dgm:cxn modelId="{BEF4F893-38AB-42AA-9C32-35ABB49346DB}" type="presOf" srcId="{F7B3CB0E-C3F1-4F01-809F-D9D46E014C54}" destId="{95994C21-0BE5-4D72-88CB-704F25251C76}" srcOrd="0" destOrd="0" presId="urn:microsoft.com/office/officeart/2005/8/layout/hierarchy3"/>
    <dgm:cxn modelId="{F2EE2195-CB46-4F45-B49E-6E6E19187007}" srcId="{23F055EC-83B4-46D8-A81A-F9CEADA59F18}" destId="{1E38E6D1-9E5A-43EE-B66C-AE1A0A583D00}" srcOrd="0" destOrd="0" parTransId="{9DC90562-77B5-43CD-BE1E-8D3B0919F38C}" sibTransId="{4E8079D2-A7EA-4671-A8D4-765EE5803BFE}"/>
    <dgm:cxn modelId="{E4CAF99A-B324-4892-A0B4-3C02907AE4F9}" type="presOf" srcId="{6ECCA149-DF2D-456C-A5AE-2E0CDD10250A}" destId="{49D79908-780F-4D87-81D5-411997060353}" srcOrd="0" destOrd="0" presId="urn:microsoft.com/office/officeart/2005/8/layout/hierarchy3"/>
    <dgm:cxn modelId="{35744F9C-325C-471E-AE68-B927A9949C06}" type="presOf" srcId="{F13B9A24-7085-4E28-AF2B-176910B69271}" destId="{B27A0881-D31F-4C50-A188-E10469A353C2}" srcOrd="0" destOrd="0" presId="urn:microsoft.com/office/officeart/2005/8/layout/hierarchy3"/>
    <dgm:cxn modelId="{A4FD6BA0-7868-446F-9D0E-D76236921845}" type="presOf" srcId="{B4EE6A2B-F36B-4F95-A1BD-90FC891AF8FB}" destId="{2413BB5D-74A3-4054-9ADE-315D2F63BCB9}" srcOrd="0" destOrd="0" presId="urn:microsoft.com/office/officeart/2005/8/layout/hierarchy3"/>
    <dgm:cxn modelId="{870804A7-DFC3-4E7C-9564-7795F5561C82}" srcId="{8B8B066A-6048-4342-909B-8CB5339BBE97}" destId="{7BEDD722-A477-4B0C-9B37-9ED28FE6C38F}" srcOrd="0" destOrd="0" parTransId="{94CA2FFA-CF5A-4C68-84ED-0D1EDC1C2FDE}" sibTransId="{626EE4D2-72A1-4ECE-9F94-6D9864648EB8}"/>
    <dgm:cxn modelId="{B5157CAE-0E3A-47BA-9D01-86D8AF3897AC}" type="presOf" srcId="{229B863A-CB13-48F7-B463-7DC169191E3F}" destId="{1C8F0C99-CAD1-408B-90B9-3847AA546FB4}" srcOrd="0" destOrd="0" presId="urn:microsoft.com/office/officeart/2005/8/layout/hierarchy3"/>
    <dgm:cxn modelId="{24B5E0BB-7E07-48B7-AA49-FF1CCBDF0B0E}" srcId="{7BEDD722-A477-4B0C-9B37-9ED28FE6C38F}" destId="{319095A4-C06C-4AE2-8F7D-743E4B62EC4A}" srcOrd="1" destOrd="0" parTransId="{C9A7DAD6-5962-4048-9144-6C9F81CFF81D}" sibTransId="{325E3875-9F3D-429C-A285-DCA162DEBDA2}"/>
    <dgm:cxn modelId="{4FA099BF-28AC-4D50-8E88-46463E347496}" type="presOf" srcId="{9A4F65EF-CD73-4F74-A3D2-537429E353DC}" destId="{72485172-D63A-4857-9232-2BB2161BACE3}" srcOrd="0" destOrd="0" presId="urn:microsoft.com/office/officeart/2005/8/layout/hierarchy3"/>
    <dgm:cxn modelId="{1B83EEC7-85D0-4FCF-9AF5-CA982BBA8244}" type="presOf" srcId="{DC376C2C-EDA9-4E19-ACA4-009E1AB694C9}" destId="{04EF8DC5-F425-4FB7-A4DC-126BBB4F3A6E}" srcOrd="0" destOrd="0" presId="urn:microsoft.com/office/officeart/2005/8/layout/hierarchy3"/>
    <dgm:cxn modelId="{565AA1E0-9938-4F30-9EAA-CF9D4D96EE7C}" type="presOf" srcId="{F94B3A9E-AC7A-492E-A431-8D55EF399F92}" destId="{D74A44A3-30EC-4B7E-B5A7-4AA08B352413}" srcOrd="0" destOrd="0" presId="urn:microsoft.com/office/officeart/2005/8/layout/hierarchy3"/>
    <dgm:cxn modelId="{F496FEE7-8ED2-4C3C-A793-52853360540F}" srcId="{9A9D1165-6254-4FB1-9AC4-AD3BA60B9E73}" destId="{6ECCA149-DF2D-456C-A5AE-2E0CDD10250A}" srcOrd="1" destOrd="0" parTransId="{F94B3A9E-AC7A-492E-A431-8D55EF399F92}" sibTransId="{0C657B4D-B0F8-417A-8592-216705FB49A8}"/>
    <dgm:cxn modelId="{608F8FE9-0A99-4928-8C1E-C8B88E14CFB0}" type="presOf" srcId="{49649DB3-A412-47CA-B41E-F3DC2216A8F5}" destId="{DABF4D71-D3EF-4F63-BD60-0F44EFED3362}" srcOrd="0" destOrd="0" presId="urn:microsoft.com/office/officeart/2005/8/layout/hierarchy3"/>
    <dgm:cxn modelId="{12FBC3E9-7142-4536-B6AE-9F28FDFBA462}" srcId="{9A9D1165-6254-4FB1-9AC4-AD3BA60B9E73}" destId="{F13B9A24-7085-4E28-AF2B-176910B69271}" srcOrd="0" destOrd="0" parTransId="{F7B3CB0E-C3F1-4F01-809F-D9D46E014C54}" sibTransId="{1C8CD9EC-AA37-418F-BC16-37E909869283}"/>
    <dgm:cxn modelId="{816D3DFF-464F-45D1-BE99-523175E7D8AE}" type="presOf" srcId="{1E38E6D1-9E5A-43EE-B66C-AE1A0A583D00}" destId="{729EE5EF-6778-4A4C-A646-26B43AF0EB9D}" srcOrd="0" destOrd="0" presId="urn:microsoft.com/office/officeart/2005/8/layout/hierarchy3"/>
    <dgm:cxn modelId="{FA759060-B466-4FC8-BD1F-F94F25F2A8AB}" type="presParOf" srcId="{09C5BA05-C50E-4A3A-BB62-A9733EB6FD63}" destId="{6B9F1BA8-1269-4C79-AE60-796D249CD81A}" srcOrd="0" destOrd="0" presId="urn:microsoft.com/office/officeart/2005/8/layout/hierarchy3"/>
    <dgm:cxn modelId="{F92A445B-C795-4892-8B99-F7D223B64091}" type="presParOf" srcId="{6B9F1BA8-1269-4C79-AE60-796D249CD81A}" destId="{20381E5F-4472-49A7-B795-7FDF8906BB81}" srcOrd="0" destOrd="0" presId="urn:microsoft.com/office/officeart/2005/8/layout/hierarchy3"/>
    <dgm:cxn modelId="{8C36F43E-257B-4B6C-8D00-78D0408A5A1F}" type="presParOf" srcId="{20381E5F-4472-49A7-B795-7FDF8906BB81}" destId="{079B915C-EDB1-4280-B05C-ABEC350BE4B0}" srcOrd="0" destOrd="0" presId="urn:microsoft.com/office/officeart/2005/8/layout/hierarchy3"/>
    <dgm:cxn modelId="{F516B10D-B838-48CD-B80A-213AB4F83A44}" type="presParOf" srcId="{20381E5F-4472-49A7-B795-7FDF8906BB81}" destId="{DF6388B5-2335-409E-863A-13AF28156993}" srcOrd="1" destOrd="0" presId="urn:microsoft.com/office/officeart/2005/8/layout/hierarchy3"/>
    <dgm:cxn modelId="{E51518A4-5CD8-4627-A5FC-33AB1ABD3DAF}" type="presParOf" srcId="{6B9F1BA8-1269-4C79-AE60-796D249CD81A}" destId="{8C79F8F8-EAFD-4EE2-9CE4-9562AA0AA7D6}" srcOrd="1" destOrd="0" presId="urn:microsoft.com/office/officeart/2005/8/layout/hierarchy3"/>
    <dgm:cxn modelId="{515B0D5E-9E3E-48F0-826B-F4E8FD29976C}" type="presParOf" srcId="{8C79F8F8-EAFD-4EE2-9CE4-9562AA0AA7D6}" destId="{3271D326-2E28-43EC-A92F-23A80C696D0F}" srcOrd="0" destOrd="0" presId="urn:microsoft.com/office/officeart/2005/8/layout/hierarchy3"/>
    <dgm:cxn modelId="{4B06A503-679D-423B-BB86-B9517DF21B33}" type="presParOf" srcId="{8C79F8F8-EAFD-4EE2-9CE4-9562AA0AA7D6}" destId="{2413BB5D-74A3-4054-9ADE-315D2F63BCB9}" srcOrd="1" destOrd="0" presId="urn:microsoft.com/office/officeart/2005/8/layout/hierarchy3"/>
    <dgm:cxn modelId="{49F16461-6F9C-4458-8883-D5A0025C5163}" type="presParOf" srcId="{8C79F8F8-EAFD-4EE2-9CE4-9562AA0AA7D6}" destId="{20EC4A84-6682-4F50-8E26-72ECA1643CAF}" srcOrd="2" destOrd="0" presId="urn:microsoft.com/office/officeart/2005/8/layout/hierarchy3"/>
    <dgm:cxn modelId="{0C2DE5F6-68CF-49DF-B730-2AF8784FECA1}" type="presParOf" srcId="{8C79F8F8-EAFD-4EE2-9CE4-9562AA0AA7D6}" destId="{36939337-6B02-4A19-844F-812E4A66BA74}" srcOrd="3" destOrd="0" presId="urn:microsoft.com/office/officeart/2005/8/layout/hierarchy3"/>
    <dgm:cxn modelId="{30DD6BDB-3ABD-47F8-9801-BAB9E3BEA184}" type="presParOf" srcId="{09C5BA05-C50E-4A3A-BB62-A9733EB6FD63}" destId="{9D8E015E-F9E4-43CD-9704-09FD25211E0B}" srcOrd="1" destOrd="0" presId="urn:microsoft.com/office/officeart/2005/8/layout/hierarchy3"/>
    <dgm:cxn modelId="{55252CF5-4E65-44B4-9A7F-3CF63BDBE0D6}" type="presParOf" srcId="{9D8E015E-F9E4-43CD-9704-09FD25211E0B}" destId="{08D88D97-D4E0-49E0-AD4C-F4A04E073013}" srcOrd="0" destOrd="0" presId="urn:microsoft.com/office/officeart/2005/8/layout/hierarchy3"/>
    <dgm:cxn modelId="{E11E1A23-8513-4525-9EC2-A652E06ED9BD}" type="presParOf" srcId="{08D88D97-D4E0-49E0-AD4C-F4A04E073013}" destId="{28F5D000-EE1F-4A62-ADEA-F006B6BF2865}" srcOrd="0" destOrd="0" presId="urn:microsoft.com/office/officeart/2005/8/layout/hierarchy3"/>
    <dgm:cxn modelId="{625A644C-7C25-4067-B8F4-1035A1AA1910}" type="presParOf" srcId="{08D88D97-D4E0-49E0-AD4C-F4A04E073013}" destId="{0DC496FB-38EB-4E0E-B111-04577FCFFB04}" srcOrd="1" destOrd="0" presId="urn:microsoft.com/office/officeart/2005/8/layout/hierarchy3"/>
    <dgm:cxn modelId="{F542B41C-BE3F-4A8D-9FC3-8D7D7F1E2187}" type="presParOf" srcId="{9D8E015E-F9E4-43CD-9704-09FD25211E0B}" destId="{9AF12D37-89F2-4EDC-8C93-8254810FD47F}" srcOrd="1" destOrd="0" presId="urn:microsoft.com/office/officeart/2005/8/layout/hierarchy3"/>
    <dgm:cxn modelId="{2C6B92F1-C355-4989-8B62-249155B32FA9}" type="presParOf" srcId="{9AF12D37-89F2-4EDC-8C93-8254810FD47F}" destId="{95994C21-0BE5-4D72-88CB-704F25251C76}" srcOrd="0" destOrd="0" presId="urn:microsoft.com/office/officeart/2005/8/layout/hierarchy3"/>
    <dgm:cxn modelId="{F21ABFEA-C691-4064-BB4E-CC8F19D39EC6}" type="presParOf" srcId="{9AF12D37-89F2-4EDC-8C93-8254810FD47F}" destId="{B27A0881-D31F-4C50-A188-E10469A353C2}" srcOrd="1" destOrd="0" presId="urn:microsoft.com/office/officeart/2005/8/layout/hierarchy3"/>
    <dgm:cxn modelId="{1D6C7B9E-525D-4508-86D3-C393D6303423}" type="presParOf" srcId="{9AF12D37-89F2-4EDC-8C93-8254810FD47F}" destId="{D74A44A3-30EC-4B7E-B5A7-4AA08B352413}" srcOrd="2" destOrd="0" presId="urn:microsoft.com/office/officeart/2005/8/layout/hierarchy3"/>
    <dgm:cxn modelId="{4D9910A2-EF9C-4863-B90C-1D7CE2400344}" type="presParOf" srcId="{9AF12D37-89F2-4EDC-8C93-8254810FD47F}" destId="{49D79908-780F-4D87-81D5-411997060353}" srcOrd="3" destOrd="0" presId="urn:microsoft.com/office/officeart/2005/8/layout/hierarchy3"/>
    <dgm:cxn modelId="{0FD9A030-2EB8-44B0-812F-ECC4C2CDF308}" type="presParOf" srcId="{09C5BA05-C50E-4A3A-BB62-A9733EB6FD63}" destId="{FD141893-158A-4F10-9E70-E67F5E8EC4D0}" srcOrd="2" destOrd="0" presId="urn:microsoft.com/office/officeart/2005/8/layout/hierarchy3"/>
    <dgm:cxn modelId="{96AD989D-A377-41E6-928E-DE9590B9CC8E}" type="presParOf" srcId="{FD141893-158A-4F10-9E70-E67F5E8EC4D0}" destId="{5E97C420-485E-428F-8E32-0079BF56C3DD}" srcOrd="0" destOrd="0" presId="urn:microsoft.com/office/officeart/2005/8/layout/hierarchy3"/>
    <dgm:cxn modelId="{19D9F049-E3DB-44E2-9239-2F9B7F71000D}" type="presParOf" srcId="{5E97C420-485E-428F-8E32-0079BF56C3DD}" destId="{DABF4D71-D3EF-4F63-BD60-0F44EFED3362}" srcOrd="0" destOrd="0" presId="urn:microsoft.com/office/officeart/2005/8/layout/hierarchy3"/>
    <dgm:cxn modelId="{DE9F848F-21A9-4112-B165-5BE9CBC89A05}" type="presParOf" srcId="{5E97C420-485E-428F-8E32-0079BF56C3DD}" destId="{87134CCB-FA16-4C18-A9D2-A0FD19F36883}" srcOrd="1" destOrd="0" presId="urn:microsoft.com/office/officeart/2005/8/layout/hierarchy3"/>
    <dgm:cxn modelId="{DEE00397-505F-47EE-8092-B748B54FE5C3}" type="presParOf" srcId="{FD141893-158A-4F10-9E70-E67F5E8EC4D0}" destId="{D2A78563-CEC9-4AF7-8DEE-24E4C8ABD2DB}" srcOrd="1" destOrd="0" presId="urn:microsoft.com/office/officeart/2005/8/layout/hierarchy3"/>
    <dgm:cxn modelId="{9C190895-6F22-4F23-A340-B873762B37EE}" type="presParOf" srcId="{D2A78563-CEC9-4AF7-8DEE-24E4C8ABD2DB}" destId="{72485172-D63A-4857-9232-2BB2161BACE3}" srcOrd="0" destOrd="0" presId="urn:microsoft.com/office/officeart/2005/8/layout/hierarchy3"/>
    <dgm:cxn modelId="{46E37EF9-570F-47DA-B7B6-D77C30A03A72}" type="presParOf" srcId="{D2A78563-CEC9-4AF7-8DEE-24E4C8ABD2DB}" destId="{F91075A3-4528-40FA-9A0D-D5DDEF3AD2BB}" srcOrd="1" destOrd="0" presId="urn:microsoft.com/office/officeart/2005/8/layout/hierarchy3"/>
    <dgm:cxn modelId="{75E53E8F-A613-4425-A30C-199E6EF1B8A5}" type="presParOf" srcId="{D2A78563-CEC9-4AF7-8DEE-24E4C8ABD2DB}" destId="{1C8F0C99-CAD1-408B-90B9-3847AA546FB4}" srcOrd="2" destOrd="0" presId="urn:microsoft.com/office/officeart/2005/8/layout/hierarchy3"/>
    <dgm:cxn modelId="{6B3FC363-40BC-4E71-A289-34980D728382}" type="presParOf" srcId="{D2A78563-CEC9-4AF7-8DEE-24E4C8ABD2DB}" destId="{04EF8DC5-F425-4FB7-A4DC-126BBB4F3A6E}" srcOrd="3" destOrd="0" presId="urn:microsoft.com/office/officeart/2005/8/layout/hierarchy3"/>
    <dgm:cxn modelId="{210AF73A-68D4-4C51-9501-F7CEA739BFFA}" type="presParOf" srcId="{09C5BA05-C50E-4A3A-BB62-A9733EB6FD63}" destId="{C4AB6AEE-DC05-4229-9386-4915B312426C}" srcOrd="3" destOrd="0" presId="urn:microsoft.com/office/officeart/2005/8/layout/hierarchy3"/>
    <dgm:cxn modelId="{46FD3290-7210-4A79-8E4F-752779701439}" type="presParOf" srcId="{C4AB6AEE-DC05-4229-9386-4915B312426C}" destId="{B4627205-6C50-4E44-B017-699A57C974AF}" srcOrd="0" destOrd="0" presId="urn:microsoft.com/office/officeart/2005/8/layout/hierarchy3"/>
    <dgm:cxn modelId="{7D5BEE7C-E7A3-4DAA-A990-FDE949A8F2BC}" type="presParOf" srcId="{B4627205-6C50-4E44-B017-699A57C974AF}" destId="{817BBEB8-743E-454E-8EBC-F1397F5C2034}" srcOrd="0" destOrd="0" presId="urn:microsoft.com/office/officeart/2005/8/layout/hierarchy3"/>
    <dgm:cxn modelId="{300E89FD-DA0A-43BE-ACB5-0D5765272D2F}" type="presParOf" srcId="{B4627205-6C50-4E44-B017-699A57C974AF}" destId="{843BC212-DA03-4246-9840-268AE2AA0F15}" srcOrd="1" destOrd="0" presId="urn:microsoft.com/office/officeart/2005/8/layout/hierarchy3"/>
    <dgm:cxn modelId="{9804B8DE-B43A-4DB0-8C69-1627ACD06CE4}" type="presParOf" srcId="{C4AB6AEE-DC05-4229-9386-4915B312426C}" destId="{16759A37-F438-44CA-B2F4-B0C5EFC972CA}" srcOrd="1" destOrd="0" presId="urn:microsoft.com/office/officeart/2005/8/layout/hierarchy3"/>
    <dgm:cxn modelId="{9F923EC0-C9ED-49F6-990C-04937EA70B3F}" type="presParOf" srcId="{16759A37-F438-44CA-B2F4-B0C5EFC972CA}" destId="{5ACB9626-F062-4E33-AB70-F7F27F352DE6}" srcOrd="0" destOrd="0" presId="urn:microsoft.com/office/officeart/2005/8/layout/hierarchy3"/>
    <dgm:cxn modelId="{028BC861-1638-47F9-9A74-9E1F4487913E}" type="presParOf" srcId="{16759A37-F438-44CA-B2F4-B0C5EFC972CA}" destId="{729EE5EF-6778-4A4C-A646-26B43AF0EB9D}" srcOrd="1" destOrd="0" presId="urn:microsoft.com/office/officeart/2005/8/layout/hierarchy3"/>
    <dgm:cxn modelId="{392C41B5-1B5C-47EA-9119-44F4340E990E}" type="presParOf" srcId="{16759A37-F438-44CA-B2F4-B0C5EFC972CA}" destId="{7882E599-6BCD-483D-ADF3-822184F14795}" srcOrd="2" destOrd="0" presId="urn:microsoft.com/office/officeart/2005/8/layout/hierarchy3"/>
    <dgm:cxn modelId="{A26618A9-720D-4065-828B-B75A0DCCBE01}" type="presParOf" srcId="{16759A37-F438-44CA-B2F4-B0C5EFC972CA}" destId="{B42C0C02-18EA-442A-8880-181401760396}"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FDDBC4-30EB-462F-8E70-320FD3FB362E}"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en-US"/>
        </a:p>
      </dgm:t>
    </dgm:pt>
    <dgm:pt modelId="{E9B699E0-F163-4B25-89B6-5F9701C8D3E2}">
      <dgm:prSet/>
      <dgm:spPr/>
      <dgm:t>
        <a:bodyPr/>
        <a:lstStyle/>
        <a:p>
          <a:r>
            <a:rPr lang="en-US" b="1" dirty="0" err="1"/>
            <a:t>VirtualMachineScaleSets</a:t>
          </a:r>
          <a:endParaRPr lang="en-US" b="1" dirty="0"/>
        </a:p>
      </dgm:t>
    </dgm:pt>
    <dgm:pt modelId="{03D326F7-521D-4D15-96C1-DC52BF90AE2F}" type="parTrans" cxnId="{C6E9FEB1-6204-470F-B113-AD7CEDBCA4E9}">
      <dgm:prSet/>
      <dgm:spPr/>
      <dgm:t>
        <a:bodyPr/>
        <a:lstStyle/>
        <a:p>
          <a:endParaRPr lang="en-US"/>
        </a:p>
      </dgm:t>
    </dgm:pt>
    <dgm:pt modelId="{0745B0C5-F9B9-4128-A6F3-90ED8EDB0E2E}" type="sibTrans" cxnId="{C6E9FEB1-6204-470F-B113-AD7CEDBCA4E9}">
      <dgm:prSet/>
      <dgm:spPr/>
      <dgm:t>
        <a:bodyPr/>
        <a:lstStyle/>
        <a:p>
          <a:endParaRPr lang="en-US"/>
        </a:p>
      </dgm:t>
    </dgm:pt>
    <dgm:pt modelId="{74CD79B9-5583-4AB2-9216-B0BAC9289644}">
      <dgm:prSet custT="1"/>
      <dgm:spPr/>
      <dgm:t>
        <a:bodyPr/>
        <a:lstStyle/>
        <a:p>
          <a:r>
            <a:rPr lang="en-US" sz="1200" b="1" i="0" dirty="0" err="1"/>
            <a:t>AvailabilitySet</a:t>
          </a:r>
          <a:endParaRPr lang="en-US" sz="1100" dirty="0"/>
        </a:p>
      </dgm:t>
    </dgm:pt>
    <dgm:pt modelId="{809603D7-5FCC-46AA-B380-B2233D4936AC}" type="parTrans" cxnId="{7B489089-CA4B-4D8E-AFEF-9604CC20B528}">
      <dgm:prSet/>
      <dgm:spPr/>
      <dgm:t>
        <a:bodyPr/>
        <a:lstStyle/>
        <a:p>
          <a:endParaRPr lang="en-US"/>
        </a:p>
      </dgm:t>
    </dgm:pt>
    <dgm:pt modelId="{32B9B6F3-759E-4DFB-AF99-16AF8E075FB8}" type="sibTrans" cxnId="{7B489089-CA4B-4D8E-AFEF-9604CC20B528}">
      <dgm:prSet/>
      <dgm:spPr/>
      <dgm:t>
        <a:bodyPr/>
        <a:lstStyle/>
        <a:p>
          <a:endParaRPr lang="en-US"/>
        </a:p>
      </dgm:t>
    </dgm:pt>
    <dgm:pt modelId="{A84DF692-C93D-46E5-A88A-D6424CF0EABB}">
      <dgm:prSet custT="1"/>
      <dgm:spPr/>
      <dgm:t>
        <a:bodyPr/>
        <a:lstStyle/>
        <a:p>
          <a:r>
            <a:rPr lang="en-US" sz="1400" b="1" i="0" dirty="0"/>
            <a:t>Virtual Node</a:t>
          </a:r>
          <a:endParaRPr lang="en-US" sz="1100" b="1" dirty="0"/>
        </a:p>
      </dgm:t>
    </dgm:pt>
    <dgm:pt modelId="{1CBCCAEC-4EF1-43BC-8ECA-B7EFA9D274F1}" type="parTrans" cxnId="{F33AFB72-8782-4229-9DB5-2450B305A77E}">
      <dgm:prSet/>
      <dgm:spPr/>
      <dgm:t>
        <a:bodyPr/>
        <a:lstStyle/>
        <a:p>
          <a:endParaRPr lang="en-US"/>
        </a:p>
      </dgm:t>
    </dgm:pt>
    <dgm:pt modelId="{4D4453DA-6DD7-45F1-9868-F126AD859628}" type="sibTrans" cxnId="{F33AFB72-8782-4229-9DB5-2450B305A77E}">
      <dgm:prSet/>
      <dgm:spPr/>
      <dgm:t>
        <a:bodyPr/>
        <a:lstStyle/>
        <a:p>
          <a:endParaRPr lang="en-US"/>
        </a:p>
      </dgm:t>
    </dgm:pt>
    <dgm:pt modelId="{78870F9C-6D4A-4707-AA4D-20BEEEF1643E}">
      <dgm:prSet custT="1"/>
      <dgm:spPr/>
      <dgm:t>
        <a:bodyPr/>
        <a:lstStyle/>
        <a:p>
          <a:r>
            <a:rPr lang="en-US" sz="1200" b="1" i="0" dirty="0" err="1"/>
            <a:t>LowPriority</a:t>
          </a:r>
          <a:endParaRPr lang="en-US" sz="1100" dirty="0"/>
        </a:p>
      </dgm:t>
    </dgm:pt>
    <dgm:pt modelId="{E233FC28-DEA8-404E-B153-4CB4D5769BB3}" type="parTrans" cxnId="{6AAB0FB8-6CB8-4970-B5FC-3756EEE8C45F}">
      <dgm:prSet/>
      <dgm:spPr/>
      <dgm:t>
        <a:bodyPr/>
        <a:lstStyle/>
        <a:p>
          <a:endParaRPr lang="en-US"/>
        </a:p>
      </dgm:t>
    </dgm:pt>
    <dgm:pt modelId="{6ABF962E-CCF4-46A2-B629-8BC81E62D1F4}" type="sibTrans" cxnId="{6AAB0FB8-6CB8-4970-B5FC-3756EEE8C45F}">
      <dgm:prSet/>
      <dgm:spPr/>
      <dgm:t>
        <a:bodyPr/>
        <a:lstStyle/>
        <a:p>
          <a:endParaRPr lang="en-US"/>
        </a:p>
      </dgm:t>
    </dgm:pt>
    <dgm:pt modelId="{42F86B8D-93A2-4B02-B18F-806C92EC4AFA}" type="pres">
      <dgm:prSet presAssocID="{90FDDBC4-30EB-462F-8E70-320FD3FB362E}" presName="matrix" presStyleCnt="0">
        <dgm:presLayoutVars>
          <dgm:chMax val="1"/>
          <dgm:dir/>
          <dgm:resizeHandles val="exact"/>
        </dgm:presLayoutVars>
      </dgm:prSet>
      <dgm:spPr/>
    </dgm:pt>
    <dgm:pt modelId="{60ADF435-7821-4B5D-8C36-112217165FED}" type="pres">
      <dgm:prSet presAssocID="{90FDDBC4-30EB-462F-8E70-320FD3FB362E}" presName="diamond" presStyleLbl="bgShp" presStyleIdx="0" presStyleCnt="1"/>
      <dgm:spPr/>
    </dgm:pt>
    <dgm:pt modelId="{B4C813C7-AFFE-4A4B-B66E-FFCDFBE34D19}" type="pres">
      <dgm:prSet presAssocID="{90FDDBC4-30EB-462F-8E70-320FD3FB362E}" presName="quad1" presStyleLbl="node1" presStyleIdx="0" presStyleCnt="4">
        <dgm:presLayoutVars>
          <dgm:chMax val="0"/>
          <dgm:chPref val="0"/>
          <dgm:bulletEnabled val="1"/>
        </dgm:presLayoutVars>
      </dgm:prSet>
      <dgm:spPr/>
    </dgm:pt>
    <dgm:pt modelId="{F50AD488-AE02-4272-946E-FA13DB6DD5CA}" type="pres">
      <dgm:prSet presAssocID="{90FDDBC4-30EB-462F-8E70-320FD3FB362E}" presName="quad2" presStyleLbl="node1" presStyleIdx="1" presStyleCnt="4">
        <dgm:presLayoutVars>
          <dgm:chMax val="0"/>
          <dgm:chPref val="0"/>
          <dgm:bulletEnabled val="1"/>
        </dgm:presLayoutVars>
      </dgm:prSet>
      <dgm:spPr/>
    </dgm:pt>
    <dgm:pt modelId="{3FE15096-B820-4364-B625-501C593A79B0}" type="pres">
      <dgm:prSet presAssocID="{90FDDBC4-30EB-462F-8E70-320FD3FB362E}" presName="quad3" presStyleLbl="node1" presStyleIdx="2" presStyleCnt="4">
        <dgm:presLayoutVars>
          <dgm:chMax val="0"/>
          <dgm:chPref val="0"/>
          <dgm:bulletEnabled val="1"/>
        </dgm:presLayoutVars>
      </dgm:prSet>
      <dgm:spPr/>
    </dgm:pt>
    <dgm:pt modelId="{E004091C-3F15-40E4-8F07-9F3804C25ECC}" type="pres">
      <dgm:prSet presAssocID="{90FDDBC4-30EB-462F-8E70-320FD3FB362E}" presName="quad4" presStyleLbl="node1" presStyleIdx="3" presStyleCnt="4">
        <dgm:presLayoutVars>
          <dgm:chMax val="0"/>
          <dgm:chPref val="0"/>
          <dgm:bulletEnabled val="1"/>
        </dgm:presLayoutVars>
      </dgm:prSet>
      <dgm:spPr/>
    </dgm:pt>
  </dgm:ptLst>
  <dgm:cxnLst>
    <dgm:cxn modelId="{9CE1B71A-4F05-4DE2-94F3-6C9B46DB6726}" type="presOf" srcId="{90FDDBC4-30EB-462F-8E70-320FD3FB362E}" destId="{42F86B8D-93A2-4B02-B18F-806C92EC4AFA}" srcOrd="0" destOrd="0" presId="urn:microsoft.com/office/officeart/2005/8/layout/matrix3"/>
    <dgm:cxn modelId="{11001A2D-6F2F-4D32-8E2B-45C0725FC7E4}" type="presOf" srcId="{78870F9C-6D4A-4707-AA4D-20BEEEF1643E}" destId="{E004091C-3F15-40E4-8F07-9F3804C25ECC}" srcOrd="0" destOrd="0" presId="urn:microsoft.com/office/officeart/2005/8/layout/matrix3"/>
    <dgm:cxn modelId="{F33AFB72-8782-4229-9DB5-2450B305A77E}" srcId="{90FDDBC4-30EB-462F-8E70-320FD3FB362E}" destId="{A84DF692-C93D-46E5-A88A-D6424CF0EABB}" srcOrd="2" destOrd="0" parTransId="{1CBCCAEC-4EF1-43BC-8ECA-B7EFA9D274F1}" sibTransId="{4D4453DA-6DD7-45F1-9868-F126AD859628}"/>
    <dgm:cxn modelId="{29229B7A-7FBD-47DA-986B-296A362EE0C8}" type="presOf" srcId="{74CD79B9-5583-4AB2-9216-B0BAC9289644}" destId="{F50AD488-AE02-4272-946E-FA13DB6DD5CA}" srcOrd="0" destOrd="0" presId="urn:microsoft.com/office/officeart/2005/8/layout/matrix3"/>
    <dgm:cxn modelId="{44DDA37B-A874-4C24-A22B-8EE13770ADC8}" type="presOf" srcId="{E9B699E0-F163-4B25-89B6-5F9701C8D3E2}" destId="{B4C813C7-AFFE-4A4B-B66E-FFCDFBE34D19}" srcOrd="0" destOrd="0" presId="urn:microsoft.com/office/officeart/2005/8/layout/matrix3"/>
    <dgm:cxn modelId="{7B489089-CA4B-4D8E-AFEF-9604CC20B528}" srcId="{90FDDBC4-30EB-462F-8E70-320FD3FB362E}" destId="{74CD79B9-5583-4AB2-9216-B0BAC9289644}" srcOrd="1" destOrd="0" parTransId="{809603D7-5FCC-46AA-B380-B2233D4936AC}" sibTransId="{32B9B6F3-759E-4DFB-AF99-16AF8E075FB8}"/>
    <dgm:cxn modelId="{A3F5838A-0BA2-4D88-8E02-C861B960FA33}" type="presOf" srcId="{A84DF692-C93D-46E5-A88A-D6424CF0EABB}" destId="{3FE15096-B820-4364-B625-501C593A79B0}" srcOrd="0" destOrd="0" presId="urn:microsoft.com/office/officeart/2005/8/layout/matrix3"/>
    <dgm:cxn modelId="{C6E9FEB1-6204-470F-B113-AD7CEDBCA4E9}" srcId="{90FDDBC4-30EB-462F-8E70-320FD3FB362E}" destId="{E9B699E0-F163-4B25-89B6-5F9701C8D3E2}" srcOrd="0" destOrd="0" parTransId="{03D326F7-521D-4D15-96C1-DC52BF90AE2F}" sibTransId="{0745B0C5-F9B9-4128-A6F3-90ED8EDB0E2E}"/>
    <dgm:cxn modelId="{6AAB0FB8-6CB8-4970-B5FC-3756EEE8C45F}" srcId="{90FDDBC4-30EB-462F-8E70-320FD3FB362E}" destId="{78870F9C-6D4A-4707-AA4D-20BEEEF1643E}" srcOrd="3" destOrd="0" parTransId="{E233FC28-DEA8-404E-B153-4CB4D5769BB3}" sibTransId="{6ABF962E-CCF4-46A2-B629-8BC81E62D1F4}"/>
    <dgm:cxn modelId="{66693E29-9DE5-4B93-A034-4EC0315DE715}" type="presParOf" srcId="{42F86B8D-93A2-4B02-B18F-806C92EC4AFA}" destId="{60ADF435-7821-4B5D-8C36-112217165FED}" srcOrd="0" destOrd="0" presId="urn:microsoft.com/office/officeart/2005/8/layout/matrix3"/>
    <dgm:cxn modelId="{5D82DBF0-797B-4153-947F-C4D46478CF86}" type="presParOf" srcId="{42F86B8D-93A2-4B02-B18F-806C92EC4AFA}" destId="{B4C813C7-AFFE-4A4B-B66E-FFCDFBE34D19}" srcOrd="1" destOrd="0" presId="urn:microsoft.com/office/officeart/2005/8/layout/matrix3"/>
    <dgm:cxn modelId="{AE4F37F4-940C-4006-A336-71A426AA3C74}" type="presParOf" srcId="{42F86B8D-93A2-4B02-B18F-806C92EC4AFA}" destId="{F50AD488-AE02-4272-946E-FA13DB6DD5CA}" srcOrd="2" destOrd="0" presId="urn:microsoft.com/office/officeart/2005/8/layout/matrix3"/>
    <dgm:cxn modelId="{8B8A292B-8F47-4BB5-90AD-C8064E617BB9}" type="presParOf" srcId="{42F86B8D-93A2-4B02-B18F-806C92EC4AFA}" destId="{3FE15096-B820-4364-B625-501C593A79B0}" srcOrd="3" destOrd="0" presId="urn:microsoft.com/office/officeart/2005/8/layout/matrix3"/>
    <dgm:cxn modelId="{B24267AE-042A-4B17-955F-38F7D5EE0D51}" type="presParOf" srcId="{42F86B8D-93A2-4B02-B18F-806C92EC4AFA}" destId="{E004091C-3F15-40E4-8F07-9F3804C25ECC}"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5908E3-C322-42EE-93D6-E80909B5E117}" type="doc">
      <dgm:prSet loTypeId="urn:microsoft.com/office/officeart/2005/8/layout/orgChart1" loCatId="hierarchy" qsTypeId="urn:microsoft.com/office/officeart/2005/8/quickstyle/simple1" qsCatId="simple" csTypeId="urn:microsoft.com/office/officeart/2005/8/colors/colorful1" csCatId="colorful"/>
      <dgm:spPr/>
      <dgm:t>
        <a:bodyPr/>
        <a:lstStyle/>
        <a:p>
          <a:endParaRPr lang="en-US"/>
        </a:p>
      </dgm:t>
    </dgm:pt>
    <dgm:pt modelId="{824CF587-5A40-4C0E-B927-ADD648AAE79F}">
      <dgm:prSet/>
      <dgm:spPr/>
      <dgm:t>
        <a:bodyPr/>
        <a:lstStyle/>
        <a:p>
          <a:r>
            <a:rPr lang="en-GB" b="1" i="0"/>
            <a:t>Cluster Autoscale:</a:t>
          </a:r>
          <a:endParaRPr lang="en-US"/>
        </a:p>
      </dgm:t>
    </dgm:pt>
    <dgm:pt modelId="{25F624BA-0444-4251-B339-36ABBCDA14B0}" type="parTrans" cxnId="{21C3EA67-17AB-4937-9809-A43933E79F74}">
      <dgm:prSet/>
      <dgm:spPr/>
      <dgm:t>
        <a:bodyPr/>
        <a:lstStyle/>
        <a:p>
          <a:endParaRPr lang="en-US"/>
        </a:p>
      </dgm:t>
    </dgm:pt>
    <dgm:pt modelId="{4F22776C-FE75-426F-8DE5-9F4B211B61C2}" type="sibTrans" cxnId="{21C3EA67-17AB-4937-9809-A43933E79F74}">
      <dgm:prSet/>
      <dgm:spPr/>
      <dgm:t>
        <a:bodyPr/>
        <a:lstStyle/>
        <a:p>
          <a:endParaRPr lang="en-US"/>
        </a:p>
      </dgm:t>
    </dgm:pt>
    <dgm:pt modelId="{BFBD606E-90A3-4FA7-AA1C-917AB2BC2A1D}">
      <dgm:prSet/>
      <dgm:spPr/>
      <dgm:t>
        <a:bodyPr/>
        <a:lstStyle/>
        <a:p>
          <a:r>
            <a:rPr lang="en-GB" b="1" i="0"/>
            <a:t>Node Pool Autoscale</a:t>
          </a:r>
          <a:endParaRPr lang="en-US"/>
        </a:p>
      </dgm:t>
    </dgm:pt>
    <dgm:pt modelId="{DE120C95-DBC8-4248-818D-E9A09CF77DFC}" type="parTrans" cxnId="{2C5A0FB4-BC3C-4F19-8C44-FE86CA6BF39C}">
      <dgm:prSet/>
      <dgm:spPr/>
      <dgm:t>
        <a:bodyPr/>
        <a:lstStyle/>
        <a:p>
          <a:endParaRPr lang="en-US"/>
        </a:p>
      </dgm:t>
    </dgm:pt>
    <dgm:pt modelId="{7B8436F8-4D6D-4921-BA71-9D76711449C2}" type="sibTrans" cxnId="{2C5A0FB4-BC3C-4F19-8C44-FE86CA6BF39C}">
      <dgm:prSet/>
      <dgm:spPr/>
      <dgm:t>
        <a:bodyPr/>
        <a:lstStyle/>
        <a:p>
          <a:endParaRPr lang="en-US"/>
        </a:p>
      </dgm:t>
    </dgm:pt>
    <dgm:pt modelId="{32014CF0-6BF0-46A0-B822-0FDE4FDD1F65}">
      <dgm:prSet/>
      <dgm:spPr/>
      <dgm:t>
        <a:bodyPr/>
        <a:lstStyle/>
        <a:p>
          <a:r>
            <a:rPr lang="en-GB" b="1" i="0"/>
            <a:t>POD Autoscale:</a:t>
          </a:r>
          <a:endParaRPr lang="en-US"/>
        </a:p>
      </dgm:t>
    </dgm:pt>
    <dgm:pt modelId="{DF258EC3-918A-41FA-9D48-E7A8760ABFCA}" type="parTrans" cxnId="{AA6B8246-077A-4425-BF88-BA213183AD33}">
      <dgm:prSet/>
      <dgm:spPr/>
      <dgm:t>
        <a:bodyPr/>
        <a:lstStyle/>
        <a:p>
          <a:endParaRPr lang="en-US"/>
        </a:p>
      </dgm:t>
    </dgm:pt>
    <dgm:pt modelId="{5D2EED3D-05CC-443D-AB1F-4ADD087D3352}" type="sibTrans" cxnId="{AA6B8246-077A-4425-BF88-BA213183AD33}">
      <dgm:prSet/>
      <dgm:spPr/>
      <dgm:t>
        <a:bodyPr/>
        <a:lstStyle/>
        <a:p>
          <a:endParaRPr lang="en-US"/>
        </a:p>
      </dgm:t>
    </dgm:pt>
    <dgm:pt modelId="{BAB12366-BA1A-488C-81B1-27342B1B6990}">
      <dgm:prSet/>
      <dgm:spPr/>
      <dgm:t>
        <a:bodyPr/>
        <a:lstStyle/>
        <a:p>
          <a:r>
            <a:rPr lang="en-GB" b="1" i="0"/>
            <a:t>Horizontal Pod Autoscale (HPA):</a:t>
          </a:r>
          <a:endParaRPr lang="en-US"/>
        </a:p>
      </dgm:t>
    </dgm:pt>
    <dgm:pt modelId="{2BC5EF7D-6C6B-4162-9477-BDEC02B415D7}" type="parTrans" cxnId="{6AB29C5B-4001-431C-8B69-81A8A7006C97}">
      <dgm:prSet/>
      <dgm:spPr/>
      <dgm:t>
        <a:bodyPr/>
        <a:lstStyle/>
        <a:p>
          <a:endParaRPr lang="en-US"/>
        </a:p>
      </dgm:t>
    </dgm:pt>
    <dgm:pt modelId="{7E09609E-ABCC-4825-93A5-DAB76E4A32C3}" type="sibTrans" cxnId="{6AB29C5B-4001-431C-8B69-81A8A7006C97}">
      <dgm:prSet/>
      <dgm:spPr/>
      <dgm:t>
        <a:bodyPr/>
        <a:lstStyle/>
        <a:p>
          <a:endParaRPr lang="en-US"/>
        </a:p>
      </dgm:t>
    </dgm:pt>
    <dgm:pt modelId="{278CCDE1-61BB-47F5-B6D6-B992C74E5A5D}">
      <dgm:prSet/>
      <dgm:spPr/>
      <dgm:t>
        <a:bodyPr/>
        <a:lstStyle/>
        <a:p>
          <a:r>
            <a:rPr lang="en-GB" b="1" i="0"/>
            <a:t>Vertical Pod Autoscale (VPA):</a:t>
          </a:r>
          <a:endParaRPr lang="en-US"/>
        </a:p>
      </dgm:t>
    </dgm:pt>
    <dgm:pt modelId="{D1817841-DAE1-4BCD-837E-B73E28F319C3}" type="parTrans" cxnId="{A06CAD2D-4590-4977-BFBE-C55BBC0FF07E}">
      <dgm:prSet/>
      <dgm:spPr/>
      <dgm:t>
        <a:bodyPr/>
        <a:lstStyle/>
        <a:p>
          <a:endParaRPr lang="en-US"/>
        </a:p>
      </dgm:t>
    </dgm:pt>
    <dgm:pt modelId="{0367B106-9C07-4604-BD87-CDDDB1A81E83}" type="sibTrans" cxnId="{A06CAD2D-4590-4977-BFBE-C55BBC0FF07E}">
      <dgm:prSet/>
      <dgm:spPr/>
      <dgm:t>
        <a:bodyPr/>
        <a:lstStyle/>
        <a:p>
          <a:endParaRPr lang="en-US"/>
        </a:p>
      </dgm:t>
    </dgm:pt>
    <dgm:pt modelId="{AFFF396F-50D7-4BB7-B065-7C7DEB200057}">
      <dgm:prSet/>
      <dgm:spPr/>
      <dgm:t>
        <a:bodyPr/>
        <a:lstStyle/>
        <a:p>
          <a:r>
            <a:rPr lang="en-US" b="1" i="0"/>
            <a:t>Event-Driven Autoscaling</a:t>
          </a:r>
          <a:endParaRPr lang="en-US"/>
        </a:p>
      </dgm:t>
    </dgm:pt>
    <dgm:pt modelId="{84C8F4F2-9E2B-4918-A518-FA5F08C59902}" type="parTrans" cxnId="{06F69EF0-63FE-443B-8C7F-67F9BA48B5FD}">
      <dgm:prSet/>
      <dgm:spPr/>
      <dgm:t>
        <a:bodyPr/>
        <a:lstStyle/>
        <a:p>
          <a:endParaRPr lang="en-US"/>
        </a:p>
      </dgm:t>
    </dgm:pt>
    <dgm:pt modelId="{B330CABF-A026-45B5-BFC8-1E276E5498E8}" type="sibTrans" cxnId="{06F69EF0-63FE-443B-8C7F-67F9BA48B5FD}">
      <dgm:prSet/>
      <dgm:spPr/>
      <dgm:t>
        <a:bodyPr/>
        <a:lstStyle/>
        <a:p>
          <a:endParaRPr lang="en-US"/>
        </a:p>
      </dgm:t>
    </dgm:pt>
    <dgm:pt modelId="{BCAFF804-9854-4B79-8DF8-BE8E3C23B321}">
      <dgm:prSet/>
      <dgm:spPr/>
      <dgm:t>
        <a:bodyPr/>
        <a:lstStyle/>
        <a:p>
          <a:r>
            <a:rPr lang="en-US" b="1" i="0"/>
            <a:t>POD Autoscale with Keda</a:t>
          </a:r>
          <a:endParaRPr lang="en-US"/>
        </a:p>
      </dgm:t>
    </dgm:pt>
    <dgm:pt modelId="{880C5FBF-25D3-4757-9E20-2FB619B7D8BA}" type="parTrans" cxnId="{2BF1F0A7-2A00-4CD4-BD55-211E496A818E}">
      <dgm:prSet/>
      <dgm:spPr/>
      <dgm:t>
        <a:bodyPr/>
        <a:lstStyle/>
        <a:p>
          <a:endParaRPr lang="en-US"/>
        </a:p>
      </dgm:t>
    </dgm:pt>
    <dgm:pt modelId="{8355EEDD-D76E-4070-AB97-55827920BCBA}" type="sibTrans" cxnId="{2BF1F0A7-2A00-4CD4-BD55-211E496A818E}">
      <dgm:prSet/>
      <dgm:spPr/>
      <dgm:t>
        <a:bodyPr/>
        <a:lstStyle/>
        <a:p>
          <a:endParaRPr lang="en-US"/>
        </a:p>
      </dgm:t>
    </dgm:pt>
    <dgm:pt modelId="{08A99D06-1DFE-4DDE-B30F-A83182752505}">
      <dgm:prSet/>
      <dgm:spPr/>
      <dgm:t>
        <a:bodyPr/>
        <a:lstStyle/>
        <a:p>
          <a:r>
            <a:rPr lang="en-GB" b="1" i="0"/>
            <a:t>Trigger Cluster Autoscale with Azure Function 	</a:t>
          </a:r>
          <a:endParaRPr lang="en-US"/>
        </a:p>
      </dgm:t>
    </dgm:pt>
    <dgm:pt modelId="{D8856A25-D7E6-495F-BC84-122873FC5592}" type="parTrans" cxnId="{2B484942-BCA0-44C2-A0A8-61E544323B9B}">
      <dgm:prSet/>
      <dgm:spPr/>
      <dgm:t>
        <a:bodyPr/>
        <a:lstStyle/>
        <a:p>
          <a:endParaRPr lang="en-US"/>
        </a:p>
      </dgm:t>
    </dgm:pt>
    <dgm:pt modelId="{5895B7E0-4899-402F-A297-A1ADBB071DFF}" type="sibTrans" cxnId="{2B484942-BCA0-44C2-A0A8-61E544323B9B}">
      <dgm:prSet/>
      <dgm:spPr/>
      <dgm:t>
        <a:bodyPr/>
        <a:lstStyle/>
        <a:p>
          <a:endParaRPr lang="en-US"/>
        </a:p>
      </dgm:t>
    </dgm:pt>
    <dgm:pt modelId="{0CA55EB7-8F3F-416A-9E5B-38FA54E8A595}" type="pres">
      <dgm:prSet presAssocID="{EA5908E3-C322-42EE-93D6-E80909B5E117}" presName="hierChild1" presStyleCnt="0">
        <dgm:presLayoutVars>
          <dgm:orgChart val="1"/>
          <dgm:chPref val="1"/>
          <dgm:dir/>
          <dgm:animOne val="branch"/>
          <dgm:animLvl val="lvl"/>
          <dgm:resizeHandles/>
        </dgm:presLayoutVars>
      </dgm:prSet>
      <dgm:spPr/>
    </dgm:pt>
    <dgm:pt modelId="{249B2B4D-7568-4053-9C94-EADC35FF2149}" type="pres">
      <dgm:prSet presAssocID="{824CF587-5A40-4C0E-B927-ADD648AAE79F}" presName="hierRoot1" presStyleCnt="0">
        <dgm:presLayoutVars>
          <dgm:hierBranch val="init"/>
        </dgm:presLayoutVars>
      </dgm:prSet>
      <dgm:spPr/>
    </dgm:pt>
    <dgm:pt modelId="{44A65988-E850-461F-BFFB-169D0174CB75}" type="pres">
      <dgm:prSet presAssocID="{824CF587-5A40-4C0E-B927-ADD648AAE79F}" presName="rootComposite1" presStyleCnt="0"/>
      <dgm:spPr/>
    </dgm:pt>
    <dgm:pt modelId="{B1E81DEA-6FFE-4DFA-955F-BE62AE33C593}" type="pres">
      <dgm:prSet presAssocID="{824CF587-5A40-4C0E-B927-ADD648AAE79F}" presName="rootText1" presStyleLbl="node0" presStyleIdx="0" presStyleCnt="4">
        <dgm:presLayoutVars>
          <dgm:chPref val="3"/>
        </dgm:presLayoutVars>
      </dgm:prSet>
      <dgm:spPr/>
    </dgm:pt>
    <dgm:pt modelId="{07253637-AD50-4036-BC1B-81CF3221D436}" type="pres">
      <dgm:prSet presAssocID="{824CF587-5A40-4C0E-B927-ADD648AAE79F}" presName="rootConnector1" presStyleLbl="node1" presStyleIdx="0" presStyleCnt="0"/>
      <dgm:spPr/>
    </dgm:pt>
    <dgm:pt modelId="{539A0D32-BBAD-4412-AA53-BD0BBF149EC2}" type="pres">
      <dgm:prSet presAssocID="{824CF587-5A40-4C0E-B927-ADD648AAE79F}" presName="hierChild2" presStyleCnt="0"/>
      <dgm:spPr/>
    </dgm:pt>
    <dgm:pt modelId="{6D3821A3-E411-43AE-911A-C79E377A0F59}" type="pres">
      <dgm:prSet presAssocID="{824CF587-5A40-4C0E-B927-ADD648AAE79F}" presName="hierChild3" presStyleCnt="0"/>
      <dgm:spPr/>
    </dgm:pt>
    <dgm:pt modelId="{8D571744-7809-4020-9E45-864F119334D1}" type="pres">
      <dgm:prSet presAssocID="{BFBD606E-90A3-4FA7-AA1C-917AB2BC2A1D}" presName="hierRoot1" presStyleCnt="0">
        <dgm:presLayoutVars>
          <dgm:hierBranch val="init"/>
        </dgm:presLayoutVars>
      </dgm:prSet>
      <dgm:spPr/>
    </dgm:pt>
    <dgm:pt modelId="{3FA3AD94-669F-422C-A240-86EE190283D4}" type="pres">
      <dgm:prSet presAssocID="{BFBD606E-90A3-4FA7-AA1C-917AB2BC2A1D}" presName="rootComposite1" presStyleCnt="0"/>
      <dgm:spPr/>
    </dgm:pt>
    <dgm:pt modelId="{CAD91282-B565-41AA-BF4B-917BF044D91E}" type="pres">
      <dgm:prSet presAssocID="{BFBD606E-90A3-4FA7-AA1C-917AB2BC2A1D}" presName="rootText1" presStyleLbl="node0" presStyleIdx="1" presStyleCnt="4">
        <dgm:presLayoutVars>
          <dgm:chPref val="3"/>
        </dgm:presLayoutVars>
      </dgm:prSet>
      <dgm:spPr/>
    </dgm:pt>
    <dgm:pt modelId="{2D41410A-55ED-41AC-A61C-40C9AF100DF6}" type="pres">
      <dgm:prSet presAssocID="{BFBD606E-90A3-4FA7-AA1C-917AB2BC2A1D}" presName="rootConnector1" presStyleLbl="node1" presStyleIdx="0" presStyleCnt="0"/>
      <dgm:spPr/>
    </dgm:pt>
    <dgm:pt modelId="{37D10500-9151-4144-8A8D-0DA6B3BEBFAE}" type="pres">
      <dgm:prSet presAssocID="{BFBD606E-90A3-4FA7-AA1C-917AB2BC2A1D}" presName="hierChild2" presStyleCnt="0"/>
      <dgm:spPr/>
    </dgm:pt>
    <dgm:pt modelId="{10C6979F-4327-4D6C-837D-358F746FD357}" type="pres">
      <dgm:prSet presAssocID="{BFBD606E-90A3-4FA7-AA1C-917AB2BC2A1D}" presName="hierChild3" presStyleCnt="0"/>
      <dgm:spPr/>
    </dgm:pt>
    <dgm:pt modelId="{C086063B-EF0D-49E9-A416-2FFEE625D44C}" type="pres">
      <dgm:prSet presAssocID="{32014CF0-6BF0-46A0-B822-0FDE4FDD1F65}" presName="hierRoot1" presStyleCnt="0">
        <dgm:presLayoutVars>
          <dgm:hierBranch val="init"/>
        </dgm:presLayoutVars>
      </dgm:prSet>
      <dgm:spPr/>
    </dgm:pt>
    <dgm:pt modelId="{603A18F1-6FCF-4F24-A7B6-7C69C038D51F}" type="pres">
      <dgm:prSet presAssocID="{32014CF0-6BF0-46A0-B822-0FDE4FDD1F65}" presName="rootComposite1" presStyleCnt="0"/>
      <dgm:spPr/>
    </dgm:pt>
    <dgm:pt modelId="{DB900D49-B94A-467C-A6D4-D2AFB4C44CD7}" type="pres">
      <dgm:prSet presAssocID="{32014CF0-6BF0-46A0-B822-0FDE4FDD1F65}" presName="rootText1" presStyleLbl="node0" presStyleIdx="2" presStyleCnt="4">
        <dgm:presLayoutVars>
          <dgm:chPref val="3"/>
        </dgm:presLayoutVars>
      </dgm:prSet>
      <dgm:spPr/>
    </dgm:pt>
    <dgm:pt modelId="{0734D5ED-0682-4B12-9561-E9397165D991}" type="pres">
      <dgm:prSet presAssocID="{32014CF0-6BF0-46A0-B822-0FDE4FDD1F65}" presName="rootConnector1" presStyleLbl="node1" presStyleIdx="0" presStyleCnt="0"/>
      <dgm:spPr/>
    </dgm:pt>
    <dgm:pt modelId="{6EA0E73C-EB2E-4200-B30E-E620A25C1199}" type="pres">
      <dgm:prSet presAssocID="{32014CF0-6BF0-46A0-B822-0FDE4FDD1F65}" presName="hierChild2" presStyleCnt="0"/>
      <dgm:spPr/>
    </dgm:pt>
    <dgm:pt modelId="{D204FCF2-E43B-499C-8850-3D9027019631}" type="pres">
      <dgm:prSet presAssocID="{2BC5EF7D-6C6B-4162-9477-BDEC02B415D7}" presName="Name37" presStyleLbl="parChTrans1D2" presStyleIdx="0" presStyleCnt="4"/>
      <dgm:spPr/>
    </dgm:pt>
    <dgm:pt modelId="{E88D1CBA-3C51-4BB9-B44F-4C55078D118E}" type="pres">
      <dgm:prSet presAssocID="{BAB12366-BA1A-488C-81B1-27342B1B6990}" presName="hierRoot2" presStyleCnt="0">
        <dgm:presLayoutVars>
          <dgm:hierBranch val="init"/>
        </dgm:presLayoutVars>
      </dgm:prSet>
      <dgm:spPr/>
    </dgm:pt>
    <dgm:pt modelId="{ABBC887B-CD98-4560-8FDA-C736FFE4500C}" type="pres">
      <dgm:prSet presAssocID="{BAB12366-BA1A-488C-81B1-27342B1B6990}" presName="rootComposite" presStyleCnt="0"/>
      <dgm:spPr/>
    </dgm:pt>
    <dgm:pt modelId="{7F389022-EE35-4E67-9D16-F15661CA8440}" type="pres">
      <dgm:prSet presAssocID="{BAB12366-BA1A-488C-81B1-27342B1B6990}" presName="rootText" presStyleLbl="node2" presStyleIdx="0" presStyleCnt="4">
        <dgm:presLayoutVars>
          <dgm:chPref val="3"/>
        </dgm:presLayoutVars>
      </dgm:prSet>
      <dgm:spPr/>
    </dgm:pt>
    <dgm:pt modelId="{217394B1-D1A3-41DB-BE59-482F942CFA34}" type="pres">
      <dgm:prSet presAssocID="{BAB12366-BA1A-488C-81B1-27342B1B6990}" presName="rootConnector" presStyleLbl="node2" presStyleIdx="0" presStyleCnt="4"/>
      <dgm:spPr/>
    </dgm:pt>
    <dgm:pt modelId="{CF5805B1-3DA6-4C7C-A17F-803093929BE7}" type="pres">
      <dgm:prSet presAssocID="{BAB12366-BA1A-488C-81B1-27342B1B6990}" presName="hierChild4" presStyleCnt="0"/>
      <dgm:spPr/>
    </dgm:pt>
    <dgm:pt modelId="{26C694CE-882A-4BF9-85A2-628C31ECF871}" type="pres">
      <dgm:prSet presAssocID="{BAB12366-BA1A-488C-81B1-27342B1B6990}" presName="hierChild5" presStyleCnt="0"/>
      <dgm:spPr/>
    </dgm:pt>
    <dgm:pt modelId="{1E41B2E9-5498-49AD-8F1C-22E55ADB826A}" type="pres">
      <dgm:prSet presAssocID="{D1817841-DAE1-4BCD-837E-B73E28F319C3}" presName="Name37" presStyleLbl="parChTrans1D2" presStyleIdx="1" presStyleCnt="4"/>
      <dgm:spPr/>
    </dgm:pt>
    <dgm:pt modelId="{99382B62-EC60-4368-9B7E-0064C7F167A0}" type="pres">
      <dgm:prSet presAssocID="{278CCDE1-61BB-47F5-B6D6-B992C74E5A5D}" presName="hierRoot2" presStyleCnt="0">
        <dgm:presLayoutVars>
          <dgm:hierBranch val="init"/>
        </dgm:presLayoutVars>
      </dgm:prSet>
      <dgm:spPr/>
    </dgm:pt>
    <dgm:pt modelId="{E192AA6E-1012-47B6-B8FC-5A52ECE21970}" type="pres">
      <dgm:prSet presAssocID="{278CCDE1-61BB-47F5-B6D6-B992C74E5A5D}" presName="rootComposite" presStyleCnt="0"/>
      <dgm:spPr/>
    </dgm:pt>
    <dgm:pt modelId="{D8B0362D-A0D2-4C93-A909-8CF353BE8FC8}" type="pres">
      <dgm:prSet presAssocID="{278CCDE1-61BB-47F5-B6D6-B992C74E5A5D}" presName="rootText" presStyleLbl="node2" presStyleIdx="1" presStyleCnt="4">
        <dgm:presLayoutVars>
          <dgm:chPref val="3"/>
        </dgm:presLayoutVars>
      </dgm:prSet>
      <dgm:spPr/>
    </dgm:pt>
    <dgm:pt modelId="{473A07C4-8515-411D-83F6-55B12BF0F9BE}" type="pres">
      <dgm:prSet presAssocID="{278CCDE1-61BB-47F5-B6D6-B992C74E5A5D}" presName="rootConnector" presStyleLbl="node2" presStyleIdx="1" presStyleCnt="4"/>
      <dgm:spPr/>
    </dgm:pt>
    <dgm:pt modelId="{8C26FB39-CC2C-4588-AF92-130D4E9836E7}" type="pres">
      <dgm:prSet presAssocID="{278CCDE1-61BB-47F5-B6D6-B992C74E5A5D}" presName="hierChild4" presStyleCnt="0"/>
      <dgm:spPr/>
    </dgm:pt>
    <dgm:pt modelId="{0D8674CD-5513-409C-AA47-3D9B968CD204}" type="pres">
      <dgm:prSet presAssocID="{278CCDE1-61BB-47F5-B6D6-B992C74E5A5D}" presName="hierChild5" presStyleCnt="0"/>
      <dgm:spPr/>
    </dgm:pt>
    <dgm:pt modelId="{4F745720-5A52-4403-8296-77766E39D037}" type="pres">
      <dgm:prSet presAssocID="{32014CF0-6BF0-46A0-B822-0FDE4FDD1F65}" presName="hierChild3" presStyleCnt="0"/>
      <dgm:spPr/>
    </dgm:pt>
    <dgm:pt modelId="{6B107948-3E98-4513-9BBF-A9261343A966}" type="pres">
      <dgm:prSet presAssocID="{AFFF396F-50D7-4BB7-B065-7C7DEB200057}" presName="hierRoot1" presStyleCnt="0">
        <dgm:presLayoutVars>
          <dgm:hierBranch val="init"/>
        </dgm:presLayoutVars>
      </dgm:prSet>
      <dgm:spPr/>
    </dgm:pt>
    <dgm:pt modelId="{2F349403-AA4C-409E-B3CA-9985C8944792}" type="pres">
      <dgm:prSet presAssocID="{AFFF396F-50D7-4BB7-B065-7C7DEB200057}" presName="rootComposite1" presStyleCnt="0"/>
      <dgm:spPr/>
    </dgm:pt>
    <dgm:pt modelId="{9269A419-0EC8-4793-9B69-EBBD832CF463}" type="pres">
      <dgm:prSet presAssocID="{AFFF396F-50D7-4BB7-B065-7C7DEB200057}" presName="rootText1" presStyleLbl="node0" presStyleIdx="3" presStyleCnt="4">
        <dgm:presLayoutVars>
          <dgm:chPref val="3"/>
        </dgm:presLayoutVars>
      </dgm:prSet>
      <dgm:spPr/>
    </dgm:pt>
    <dgm:pt modelId="{558E76A2-9229-4EF6-AB4C-D4ABC665CAF9}" type="pres">
      <dgm:prSet presAssocID="{AFFF396F-50D7-4BB7-B065-7C7DEB200057}" presName="rootConnector1" presStyleLbl="node1" presStyleIdx="0" presStyleCnt="0"/>
      <dgm:spPr/>
    </dgm:pt>
    <dgm:pt modelId="{8DEF309F-3A49-4F72-A243-F498CB59A212}" type="pres">
      <dgm:prSet presAssocID="{AFFF396F-50D7-4BB7-B065-7C7DEB200057}" presName="hierChild2" presStyleCnt="0"/>
      <dgm:spPr/>
    </dgm:pt>
    <dgm:pt modelId="{2D6CD585-BCC9-4385-BAC0-0325C99B48C9}" type="pres">
      <dgm:prSet presAssocID="{880C5FBF-25D3-4757-9E20-2FB619B7D8BA}" presName="Name37" presStyleLbl="parChTrans1D2" presStyleIdx="2" presStyleCnt="4"/>
      <dgm:spPr/>
    </dgm:pt>
    <dgm:pt modelId="{5F5D81BF-C2AD-45FA-975C-74562121612A}" type="pres">
      <dgm:prSet presAssocID="{BCAFF804-9854-4B79-8DF8-BE8E3C23B321}" presName="hierRoot2" presStyleCnt="0">
        <dgm:presLayoutVars>
          <dgm:hierBranch val="init"/>
        </dgm:presLayoutVars>
      </dgm:prSet>
      <dgm:spPr/>
    </dgm:pt>
    <dgm:pt modelId="{F6906065-DF1D-4888-97E1-610BF9C2F287}" type="pres">
      <dgm:prSet presAssocID="{BCAFF804-9854-4B79-8DF8-BE8E3C23B321}" presName="rootComposite" presStyleCnt="0"/>
      <dgm:spPr/>
    </dgm:pt>
    <dgm:pt modelId="{FE00F7A1-73E9-4667-A10E-4F897E5ADE2D}" type="pres">
      <dgm:prSet presAssocID="{BCAFF804-9854-4B79-8DF8-BE8E3C23B321}" presName="rootText" presStyleLbl="node2" presStyleIdx="2" presStyleCnt="4">
        <dgm:presLayoutVars>
          <dgm:chPref val="3"/>
        </dgm:presLayoutVars>
      </dgm:prSet>
      <dgm:spPr/>
    </dgm:pt>
    <dgm:pt modelId="{74B76B8C-DC4B-4945-92D9-2ACD19819894}" type="pres">
      <dgm:prSet presAssocID="{BCAFF804-9854-4B79-8DF8-BE8E3C23B321}" presName="rootConnector" presStyleLbl="node2" presStyleIdx="2" presStyleCnt="4"/>
      <dgm:spPr/>
    </dgm:pt>
    <dgm:pt modelId="{4523318F-3645-4B41-A07D-CED4B3FF7F17}" type="pres">
      <dgm:prSet presAssocID="{BCAFF804-9854-4B79-8DF8-BE8E3C23B321}" presName="hierChild4" presStyleCnt="0"/>
      <dgm:spPr/>
    </dgm:pt>
    <dgm:pt modelId="{2D8EAD49-2770-4323-BCEF-DB2B2AC51849}" type="pres">
      <dgm:prSet presAssocID="{BCAFF804-9854-4B79-8DF8-BE8E3C23B321}" presName="hierChild5" presStyleCnt="0"/>
      <dgm:spPr/>
    </dgm:pt>
    <dgm:pt modelId="{08D28638-3438-496A-8583-74E59647EB23}" type="pres">
      <dgm:prSet presAssocID="{D8856A25-D7E6-495F-BC84-122873FC5592}" presName="Name37" presStyleLbl="parChTrans1D2" presStyleIdx="3" presStyleCnt="4"/>
      <dgm:spPr/>
    </dgm:pt>
    <dgm:pt modelId="{185CE8D7-4687-4F5D-9DA7-BC3455DE3C9E}" type="pres">
      <dgm:prSet presAssocID="{08A99D06-1DFE-4DDE-B30F-A83182752505}" presName="hierRoot2" presStyleCnt="0">
        <dgm:presLayoutVars>
          <dgm:hierBranch val="init"/>
        </dgm:presLayoutVars>
      </dgm:prSet>
      <dgm:spPr/>
    </dgm:pt>
    <dgm:pt modelId="{A1AB7A36-EB4B-4970-9A77-4712BB11DD2D}" type="pres">
      <dgm:prSet presAssocID="{08A99D06-1DFE-4DDE-B30F-A83182752505}" presName="rootComposite" presStyleCnt="0"/>
      <dgm:spPr/>
    </dgm:pt>
    <dgm:pt modelId="{29E3190E-94BC-49B2-AA02-B45A002FA50C}" type="pres">
      <dgm:prSet presAssocID="{08A99D06-1DFE-4DDE-B30F-A83182752505}" presName="rootText" presStyleLbl="node2" presStyleIdx="3" presStyleCnt="4">
        <dgm:presLayoutVars>
          <dgm:chPref val="3"/>
        </dgm:presLayoutVars>
      </dgm:prSet>
      <dgm:spPr/>
    </dgm:pt>
    <dgm:pt modelId="{6B146E8F-0CB8-4672-8C73-C17A067123D7}" type="pres">
      <dgm:prSet presAssocID="{08A99D06-1DFE-4DDE-B30F-A83182752505}" presName="rootConnector" presStyleLbl="node2" presStyleIdx="3" presStyleCnt="4"/>
      <dgm:spPr/>
    </dgm:pt>
    <dgm:pt modelId="{AE92BC35-E881-4636-85E4-24B979615A23}" type="pres">
      <dgm:prSet presAssocID="{08A99D06-1DFE-4DDE-B30F-A83182752505}" presName="hierChild4" presStyleCnt="0"/>
      <dgm:spPr/>
    </dgm:pt>
    <dgm:pt modelId="{57D80DB8-3DC9-4372-8FC4-BD1D5E106E59}" type="pres">
      <dgm:prSet presAssocID="{08A99D06-1DFE-4DDE-B30F-A83182752505}" presName="hierChild5" presStyleCnt="0"/>
      <dgm:spPr/>
    </dgm:pt>
    <dgm:pt modelId="{F38D8341-F88A-4F1B-B7E1-9038BEAA2EDC}" type="pres">
      <dgm:prSet presAssocID="{AFFF396F-50D7-4BB7-B065-7C7DEB200057}" presName="hierChild3" presStyleCnt="0"/>
      <dgm:spPr/>
    </dgm:pt>
  </dgm:ptLst>
  <dgm:cxnLst>
    <dgm:cxn modelId="{17A10301-BD9A-4599-B4BD-F4B9D597EF09}" type="presOf" srcId="{BCAFF804-9854-4B79-8DF8-BE8E3C23B321}" destId="{FE00F7A1-73E9-4667-A10E-4F897E5ADE2D}" srcOrd="0" destOrd="0" presId="urn:microsoft.com/office/officeart/2005/8/layout/orgChart1"/>
    <dgm:cxn modelId="{966E2E03-7479-4E32-B12B-BCC72023AB2B}" type="presOf" srcId="{D8856A25-D7E6-495F-BC84-122873FC5592}" destId="{08D28638-3438-496A-8583-74E59647EB23}" srcOrd="0" destOrd="0" presId="urn:microsoft.com/office/officeart/2005/8/layout/orgChart1"/>
    <dgm:cxn modelId="{E0C48A1D-B149-4248-8A15-918FE4BE4D75}" type="presOf" srcId="{AFFF396F-50D7-4BB7-B065-7C7DEB200057}" destId="{558E76A2-9229-4EF6-AB4C-D4ABC665CAF9}" srcOrd="1" destOrd="0" presId="urn:microsoft.com/office/officeart/2005/8/layout/orgChart1"/>
    <dgm:cxn modelId="{A06CAD2D-4590-4977-BFBE-C55BBC0FF07E}" srcId="{32014CF0-6BF0-46A0-B822-0FDE4FDD1F65}" destId="{278CCDE1-61BB-47F5-B6D6-B992C74E5A5D}" srcOrd="1" destOrd="0" parTransId="{D1817841-DAE1-4BCD-837E-B73E28F319C3}" sibTransId="{0367B106-9C07-4604-BD87-CDDDB1A81E83}"/>
    <dgm:cxn modelId="{74D39D39-1AD0-47FE-9B79-F2B0DFF9F3E0}" type="presOf" srcId="{32014CF0-6BF0-46A0-B822-0FDE4FDD1F65}" destId="{DB900D49-B94A-467C-A6D4-D2AFB4C44CD7}" srcOrd="0" destOrd="0" presId="urn:microsoft.com/office/officeart/2005/8/layout/orgChart1"/>
    <dgm:cxn modelId="{0BA67B3A-AA0C-453B-A3BE-F36A731B5769}" type="presOf" srcId="{824CF587-5A40-4C0E-B927-ADD648AAE79F}" destId="{B1E81DEA-6FFE-4DFA-955F-BE62AE33C593}" srcOrd="0" destOrd="0" presId="urn:microsoft.com/office/officeart/2005/8/layout/orgChart1"/>
    <dgm:cxn modelId="{6AB29C5B-4001-431C-8B69-81A8A7006C97}" srcId="{32014CF0-6BF0-46A0-B822-0FDE4FDD1F65}" destId="{BAB12366-BA1A-488C-81B1-27342B1B6990}" srcOrd="0" destOrd="0" parTransId="{2BC5EF7D-6C6B-4162-9477-BDEC02B415D7}" sibTransId="{7E09609E-ABCC-4825-93A5-DAB76E4A32C3}"/>
    <dgm:cxn modelId="{161B8D60-C339-43D5-AB09-5E3644DD0B52}" type="presOf" srcId="{AFFF396F-50D7-4BB7-B065-7C7DEB200057}" destId="{9269A419-0EC8-4793-9B69-EBBD832CF463}" srcOrd="0" destOrd="0" presId="urn:microsoft.com/office/officeart/2005/8/layout/orgChart1"/>
    <dgm:cxn modelId="{2B484942-BCA0-44C2-A0A8-61E544323B9B}" srcId="{AFFF396F-50D7-4BB7-B065-7C7DEB200057}" destId="{08A99D06-1DFE-4DDE-B30F-A83182752505}" srcOrd="1" destOrd="0" parTransId="{D8856A25-D7E6-495F-BC84-122873FC5592}" sibTransId="{5895B7E0-4899-402F-A297-A1ADBB071DFF}"/>
    <dgm:cxn modelId="{AA6B8246-077A-4425-BF88-BA213183AD33}" srcId="{EA5908E3-C322-42EE-93D6-E80909B5E117}" destId="{32014CF0-6BF0-46A0-B822-0FDE4FDD1F65}" srcOrd="2" destOrd="0" parTransId="{DF258EC3-918A-41FA-9D48-E7A8760ABFCA}" sibTransId="{5D2EED3D-05CC-443D-AB1F-4ADD087D3352}"/>
    <dgm:cxn modelId="{71EF8F66-1474-4856-A652-135A538476AD}" type="presOf" srcId="{EA5908E3-C322-42EE-93D6-E80909B5E117}" destId="{0CA55EB7-8F3F-416A-9E5B-38FA54E8A595}" srcOrd="0" destOrd="0" presId="urn:microsoft.com/office/officeart/2005/8/layout/orgChart1"/>
    <dgm:cxn modelId="{21C3EA67-17AB-4937-9809-A43933E79F74}" srcId="{EA5908E3-C322-42EE-93D6-E80909B5E117}" destId="{824CF587-5A40-4C0E-B927-ADD648AAE79F}" srcOrd="0" destOrd="0" parTransId="{25F624BA-0444-4251-B339-36ABBCDA14B0}" sibTransId="{4F22776C-FE75-426F-8DE5-9F4B211B61C2}"/>
    <dgm:cxn modelId="{4CD27A6D-C55D-4D87-B5D6-161BBE04A1B0}" type="presOf" srcId="{824CF587-5A40-4C0E-B927-ADD648AAE79F}" destId="{07253637-AD50-4036-BC1B-81CF3221D436}" srcOrd="1" destOrd="0" presId="urn:microsoft.com/office/officeart/2005/8/layout/orgChart1"/>
    <dgm:cxn modelId="{DE789D6F-1655-4509-929E-237C3CBD5EBD}" type="presOf" srcId="{08A99D06-1DFE-4DDE-B30F-A83182752505}" destId="{6B146E8F-0CB8-4672-8C73-C17A067123D7}" srcOrd="1" destOrd="0" presId="urn:microsoft.com/office/officeart/2005/8/layout/orgChart1"/>
    <dgm:cxn modelId="{5D1FA650-4FDB-4BF2-B1CF-5D61BB100BA7}" type="presOf" srcId="{2BC5EF7D-6C6B-4162-9477-BDEC02B415D7}" destId="{D204FCF2-E43B-499C-8850-3D9027019631}" srcOrd="0" destOrd="0" presId="urn:microsoft.com/office/officeart/2005/8/layout/orgChart1"/>
    <dgm:cxn modelId="{36D57D54-A352-48B9-AA1C-1A7DF0EC1004}" type="presOf" srcId="{BAB12366-BA1A-488C-81B1-27342B1B6990}" destId="{217394B1-D1A3-41DB-BE59-482F942CFA34}" srcOrd="1" destOrd="0" presId="urn:microsoft.com/office/officeart/2005/8/layout/orgChart1"/>
    <dgm:cxn modelId="{8A2BA056-2214-4690-9930-DE183A3B26D3}" type="presOf" srcId="{D1817841-DAE1-4BCD-837E-B73E28F319C3}" destId="{1E41B2E9-5498-49AD-8F1C-22E55ADB826A}" srcOrd="0" destOrd="0" presId="urn:microsoft.com/office/officeart/2005/8/layout/orgChart1"/>
    <dgm:cxn modelId="{E6CC4F5A-83F3-498C-AE7D-869BCE0B6CC7}" type="presOf" srcId="{278CCDE1-61BB-47F5-B6D6-B992C74E5A5D}" destId="{473A07C4-8515-411D-83F6-55B12BF0F9BE}" srcOrd="1" destOrd="0" presId="urn:microsoft.com/office/officeart/2005/8/layout/orgChart1"/>
    <dgm:cxn modelId="{67335B8D-6A31-47FB-906D-EB9C7D8FBF95}" type="presOf" srcId="{BFBD606E-90A3-4FA7-AA1C-917AB2BC2A1D}" destId="{CAD91282-B565-41AA-BF4B-917BF044D91E}" srcOrd="0" destOrd="0" presId="urn:microsoft.com/office/officeart/2005/8/layout/orgChart1"/>
    <dgm:cxn modelId="{CAFEF38F-AACD-41FB-B6CD-FCA0E4AA6AB6}" type="presOf" srcId="{BAB12366-BA1A-488C-81B1-27342B1B6990}" destId="{7F389022-EE35-4E67-9D16-F15661CA8440}" srcOrd="0" destOrd="0" presId="urn:microsoft.com/office/officeart/2005/8/layout/orgChart1"/>
    <dgm:cxn modelId="{FA9BFA92-08A2-4549-ABAB-095DF253973F}" type="presOf" srcId="{BFBD606E-90A3-4FA7-AA1C-917AB2BC2A1D}" destId="{2D41410A-55ED-41AC-A61C-40C9AF100DF6}" srcOrd="1" destOrd="0" presId="urn:microsoft.com/office/officeart/2005/8/layout/orgChart1"/>
    <dgm:cxn modelId="{D808A796-48CD-448C-8DFD-8B2EAC9DC14E}" type="presOf" srcId="{32014CF0-6BF0-46A0-B822-0FDE4FDD1F65}" destId="{0734D5ED-0682-4B12-9561-E9397165D991}" srcOrd="1" destOrd="0" presId="urn:microsoft.com/office/officeart/2005/8/layout/orgChart1"/>
    <dgm:cxn modelId="{2BF1F0A7-2A00-4CD4-BD55-211E496A818E}" srcId="{AFFF396F-50D7-4BB7-B065-7C7DEB200057}" destId="{BCAFF804-9854-4B79-8DF8-BE8E3C23B321}" srcOrd="0" destOrd="0" parTransId="{880C5FBF-25D3-4757-9E20-2FB619B7D8BA}" sibTransId="{8355EEDD-D76E-4070-AB97-55827920BCBA}"/>
    <dgm:cxn modelId="{2C5A0FB4-BC3C-4F19-8C44-FE86CA6BF39C}" srcId="{EA5908E3-C322-42EE-93D6-E80909B5E117}" destId="{BFBD606E-90A3-4FA7-AA1C-917AB2BC2A1D}" srcOrd="1" destOrd="0" parTransId="{DE120C95-DBC8-4248-818D-E9A09CF77DFC}" sibTransId="{7B8436F8-4D6D-4921-BA71-9D76711449C2}"/>
    <dgm:cxn modelId="{C4A472C4-8CDF-470F-B3EB-A0FAD911D934}" type="presOf" srcId="{08A99D06-1DFE-4DDE-B30F-A83182752505}" destId="{29E3190E-94BC-49B2-AA02-B45A002FA50C}" srcOrd="0" destOrd="0" presId="urn:microsoft.com/office/officeart/2005/8/layout/orgChart1"/>
    <dgm:cxn modelId="{D6BDF0C8-BF17-47B8-9FFC-21ADEF22C115}" type="presOf" srcId="{880C5FBF-25D3-4757-9E20-2FB619B7D8BA}" destId="{2D6CD585-BCC9-4385-BAC0-0325C99B48C9}" srcOrd="0" destOrd="0" presId="urn:microsoft.com/office/officeart/2005/8/layout/orgChart1"/>
    <dgm:cxn modelId="{381F25CF-46BA-4134-B33A-CF1B922A1C16}" type="presOf" srcId="{BCAFF804-9854-4B79-8DF8-BE8E3C23B321}" destId="{74B76B8C-DC4B-4945-92D9-2ACD19819894}" srcOrd="1" destOrd="0" presId="urn:microsoft.com/office/officeart/2005/8/layout/orgChart1"/>
    <dgm:cxn modelId="{A3487FE0-2355-4C91-851A-BFE7C2C74E8B}" type="presOf" srcId="{278CCDE1-61BB-47F5-B6D6-B992C74E5A5D}" destId="{D8B0362D-A0D2-4C93-A909-8CF353BE8FC8}" srcOrd="0" destOrd="0" presId="urn:microsoft.com/office/officeart/2005/8/layout/orgChart1"/>
    <dgm:cxn modelId="{06F69EF0-63FE-443B-8C7F-67F9BA48B5FD}" srcId="{EA5908E3-C322-42EE-93D6-E80909B5E117}" destId="{AFFF396F-50D7-4BB7-B065-7C7DEB200057}" srcOrd="3" destOrd="0" parTransId="{84C8F4F2-9E2B-4918-A518-FA5F08C59902}" sibTransId="{B330CABF-A026-45B5-BFC8-1E276E5498E8}"/>
    <dgm:cxn modelId="{EEFFE09E-8AF2-4B9A-BF40-763771545BF5}" type="presParOf" srcId="{0CA55EB7-8F3F-416A-9E5B-38FA54E8A595}" destId="{249B2B4D-7568-4053-9C94-EADC35FF2149}" srcOrd="0" destOrd="0" presId="urn:microsoft.com/office/officeart/2005/8/layout/orgChart1"/>
    <dgm:cxn modelId="{F93C1287-72AE-4442-93A3-3E2046E12F6C}" type="presParOf" srcId="{249B2B4D-7568-4053-9C94-EADC35FF2149}" destId="{44A65988-E850-461F-BFFB-169D0174CB75}" srcOrd="0" destOrd="0" presId="urn:microsoft.com/office/officeart/2005/8/layout/orgChart1"/>
    <dgm:cxn modelId="{EDD9AEF9-D97C-41E3-9012-E6A642E648C4}" type="presParOf" srcId="{44A65988-E850-461F-BFFB-169D0174CB75}" destId="{B1E81DEA-6FFE-4DFA-955F-BE62AE33C593}" srcOrd="0" destOrd="0" presId="urn:microsoft.com/office/officeart/2005/8/layout/orgChart1"/>
    <dgm:cxn modelId="{800FB8F4-619B-4482-8E6B-94F2207626B9}" type="presParOf" srcId="{44A65988-E850-461F-BFFB-169D0174CB75}" destId="{07253637-AD50-4036-BC1B-81CF3221D436}" srcOrd="1" destOrd="0" presId="urn:microsoft.com/office/officeart/2005/8/layout/orgChart1"/>
    <dgm:cxn modelId="{A850232E-1652-4598-92D8-C7537181005A}" type="presParOf" srcId="{249B2B4D-7568-4053-9C94-EADC35FF2149}" destId="{539A0D32-BBAD-4412-AA53-BD0BBF149EC2}" srcOrd="1" destOrd="0" presId="urn:microsoft.com/office/officeart/2005/8/layout/orgChart1"/>
    <dgm:cxn modelId="{DBEE4BB7-0413-4571-8C5F-F224D39D3B38}" type="presParOf" srcId="{249B2B4D-7568-4053-9C94-EADC35FF2149}" destId="{6D3821A3-E411-43AE-911A-C79E377A0F59}" srcOrd="2" destOrd="0" presId="urn:microsoft.com/office/officeart/2005/8/layout/orgChart1"/>
    <dgm:cxn modelId="{489C5370-70A3-4C77-888D-9B9D11524BE2}" type="presParOf" srcId="{0CA55EB7-8F3F-416A-9E5B-38FA54E8A595}" destId="{8D571744-7809-4020-9E45-864F119334D1}" srcOrd="1" destOrd="0" presId="urn:microsoft.com/office/officeart/2005/8/layout/orgChart1"/>
    <dgm:cxn modelId="{31C6B3C2-356E-4C17-85E9-9403291DDB38}" type="presParOf" srcId="{8D571744-7809-4020-9E45-864F119334D1}" destId="{3FA3AD94-669F-422C-A240-86EE190283D4}" srcOrd="0" destOrd="0" presId="urn:microsoft.com/office/officeart/2005/8/layout/orgChart1"/>
    <dgm:cxn modelId="{E1F40D68-2628-4676-A383-191A8C15EAD4}" type="presParOf" srcId="{3FA3AD94-669F-422C-A240-86EE190283D4}" destId="{CAD91282-B565-41AA-BF4B-917BF044D91E}" srcOrd="0" destOrd="0" presId="urn:microsoft.com/office/officeart/2005/8/layout/orgChart1"/>
    <dgm:cxn modelId="{4FD455FF-23DF-41C0-AF7E-A2BBC7F34C89}" type="presParOf" srcId="{3FA3AD94-669F-422C-A240-86EE190283D4}" destId="{2D41410A-55ED-41AC-A61C-40C9AF100DF6}" srcOrd="1" destOrd="0" presId="urn:microsoft.com/office/officeart/2005/8/layout/orgChart1"/>
    <dgm:cxn modelId="{24372A5B-B5B1-44D8-861F-7DB27169F132}" type="presParOf" srcId="{8D571744-7809-4020-9E45-864F119334D1}" destId="{37D10500-9151-4144-8A8D-0DA6B3BEBFAE}" srcOrd="1" destOrd="0" presId="urn:microsoft.com/office/officeart/2005/8/layout/orgChart1"/>
    <dgm:cxn modelId="{9B38CC2C-64D9-4023-97B2-FA38887F4BC7}" type="presParOf" srcId="{8D571744-7809-4020-9E45-864F119334D1}" destId="{10C6979F-4327-4D6C-837D-358F746FD357}" srcOrd="2" destOrd="0" presId="urn:microsoft.com/office/officeart/2005/8/layout/orgChart1"/>
    <dgm:cxn modelId="{88B7A4D2-05D6-4119-81CC-30D2EF9F57C6}" type="presParOf" srcId="{0CA55EB7-8F3F-416A-9E5B-38FA54E8A595}" destId="{C086063B-EF0D-49E9-A416-2FFEE625D44C}" srcOrd="2" destOrd="0" presId="urn:microsoft.com/office/officeart/2005/8/layout/orgChart1"/>
    <dgm:cxn modelId="{4EF3041E-3F58-4D26-8844-E1927CF96F06}" type="presParOf" srcId="{C086063B-EF0D-49E9-A416-2FFEE625D44C}" destId="{603A18F1-6FCF-4F24-A7B6-7C69C038D51F}" srcOrd="0" destOrd="0" presId="urn:microsoft.com/office/officeart/2005/8/layout/orgChart1"/>
    <dgm:cxn modelId="{A7BAE1C7-D439-4F75-A077-2D8AF1F1AAE4}" type="presParOf" srcId="{603A18F1-6FCF-4F24-A7B6-7C69C038D51F}" destId="{DB900D49-B94A-467C-A6D4-D2AFB4C44CD7}" srcOrd="0" destOrd="0" presId="urn:microsoft.com/office/officeart/2005/8/layout/orgChart1"/>
    <dgm:cxn modelId="{58BFED0D-7813-4F88-A864-23D924CF7130}" type="presParOf" srcId="{603A18F1-6FCF-4F24-A7B6-7C69C038D51F}" destId="{0734D5ED-0682-4B12-9561-E9397165D991}" srcOrd="1" destOrd="0" presId="urn:microsoft.com/office/officeart/2005/8/layout/orgChart1"/>
    <dgm:cxn modelId="{1F998B6F-D92F-4218-BC10-A60EE6F5405D}" type="presParOf" srcId="{C086063B-EF0D-49E9-A416-2FFEE625D44C}" destId="{6EA0E73C-EB2E-4200-B30E-E620A25C1199}" srcOrd="1" destOrd="0" presId="urn:microsoft.com/office/officeart/2005/8/layout/orgChart1"/>
    <dgm:cxn modelId="{AF05C999-E580-4134-B89A-29548F6EBCE5}" type="presParOf" srcId="{6EA0E73C-EB2E-4200-B30E-E620A25C1199}" destId="{D204FCF2-E43B-499C-8850-3D9027019631}" srcOrd="0" destOrd="0" presId="urn:microsoft.com/office/officeart/2005/8/layout/orgChart1"/>
    <dgm:cxn modelId="{56EAE3A2-F0D6-4F10-9038-0A325794711F}" type="presParOf" srcId="{6EA0E73C-EB2E-4200-B30E-E620A25C1199}" destId="{E88D1CBA-3C51-4BB9-B44F-4C55078D118E}" srcOrd="1" destOrd="0" presId="urn:microsoft.com/office/officeart/2005/8/layout/orgChart1"/>
    <dgm:cxn modelId="{6B65B416-56CF-4CC3-9E84-91C47CC5526B}" type="presParOf" srcId="{E88D1CBA-3C51-4BB9-B44F-4C55078D118E}" destId="{ABBC887B-CD98-4560-8FDA-C736FFE4500C}" srcOrd="0" destOrd="0" presId="urn:microsoft.com/office/officeart/2005/8/layout/orgChart1"/>
    <dgm:cxn modelId="{F8A451D2-3C55-4A8C-BDA1-8B5B82063E69}" type="presParOf" srcId="{ABBC887B-CD98-4560-8FDA-C736FFE4500C}" destId="{7F389022-EE35-4E67-9D16-F15661CA8440}" srcOrd="0" destOrd="0" presId="urn:microsoft.com/office/officeart/2005/8/layout/orgChart1"/>
    <dgm:cxn modelId="{813DCE25-0311-4C24-B484-90523FA8084A}" type="presParOf" srcId="{ABBC887B-CD98-4560-8FDA-C736FFE4500C}" destId="{217394B1-D1A3-41DB-BE59-482F942CFA34}" srcOrd="1" destOrd="0" presId="urn:microsoft.com/office/officeart/2005/8/layout/orgChart1"/>
    <dgm:cxn modelId="{139C1F90-AC7B-401B-AC3A-89575AA39A90}" type="presParOf" srcId="{E88D1CBA-3C51-4BB9-B44F-4C55078D118E}" destId="{CF5805B1-3DA6-4C7C-A17F-803093929BE7}" srcOrd="1" destOrd="0" presId="urn:microsoft.com/office/officeart/2005/8/layout/orgChart1"/>
    <dgm:cxn modelId="{E3C269A0-4763-484F-96C9-D5BBEB3BB517}" type="presParOf" srcId="{E88D1CBA-3C51-4BB9-B44F-4C55078D118E}" destId="{26C694CE-882A-4BF9-85A2-628C31ECF871}" srcOrd="2" destOrd="0" presId="urn:microsoft.com/office/officeart/2005/8/layout/orgChart1"/>
    <dgm:cxn modelId="{6C49C292-F145-4F1B-AE4A-2C381F562929}" type="presParOf" srcId="{6EA0E73C-EB2E-4200-B30E-E620A25C1199}" destId="{1E41B2E9-5498-49AD-8F1C-22E55ADB826A}" srcOrd="2" destOrd="0" presId="urn:microsoft.com/office/officeart/2005/8/layout/orgChart1"/>
    <dgm:cxn modelId="{15D33777-6B46-488E-9456-4BEBCAB40480}" type="presParOf" srcId="{6EA0E73C-EB2E-4200-B30E-E620A25C1199}" destId="{99382B62-EC60-4368-9B7E-0064C7F167A0}" srcOrd="3" destOrd="0" presId="urn:microsoft.com/office/officeart/2005/8/layout/orgChart1"/>
    <dgm:cxn modelId="{E96CE8D7-04EB-40DA-A6E5-68FDE64FABB9}" type="presParOf" srcId="{99382B62-EC60-4368-9B7E-0064C7F167A0}" destId="{E192AA6E-1012-47B6-B8FC-5A52ECE21970}" srcOrd="0" destOrd="0" presId="urn:microsoft.com/office/officeart/2005/8/layout/orgChart1"/>
    <dgm:cxn modelId="{D55C9AB9-B152-4736-8526-311EB00BE958}" type="presParOf" srcId="{E192AA6E-1012-47B6-B8FC-5A52ECE21970}" destId="{D8B0362D-A0D2-4C93-A909-8CF353BE8FC8}" srcOrd="0" destOrd="0" presId="urn:microsoft.com/office/officeart/2005/8/layout/orgChart1"/>
    <dgm:cxn modelId="{1C33C7CF-925C-419C-A4E7-CA2232AAFE5E}" type="presParOf" srcId="{E192AA6E-1012-47B6-B8FC-5A52ECE21970}" destId="{473A07C4-8515-411D-83F6-55B12BF0F9BE}" srcOrd="1" destOrd="0" presId="urn:microsoft.com/office/officeart/2005/8/layout/orgChart1"/>
    <dgm:cxn modelId="{19C94FFF-8102-4442-B4E9-E485D0C1D19F}" type="presParOf" srcId="{99382B62-EC60-4368-9B7E-0064C7F167A0}" destId="{8C26FB39-CC2C-4588-AF92-130D4E9836E7}" srcOrd="1" destOrd="0" presId="urn:microsoft.com/office/officeart/2005/8/layout/orgChart1"/>
    <dgm:cxn modelId="{C2592C58-DF49-4072-A0F0-C5EA60BC60ED}" type="presParOf" srcId="{99382B62-EC60-4368-9B7E-0064C7F167A0}" destId="{0D8674CD-5513-409C-AA47-3D9B968CD204}" srcOrd="2" destOrd="0" presId="urn:microsoft.com/office/officeart/2005/8/layout/orgChart1"/>
    <dgm:cxn modelId="{91680567-F1ED-45E9-BA8C-0682CD461482}" type="presParOf" srcId="{C086063B-EF0D-49E9-A416-2FFEE625D44C}" destId="{4F745720-5A52-4403-8296-77766E39D037}" srcOrd="2" destOrd="0" presId="urn:microsoft.com/office/officeart/2005/8/layout/orgChart1"/>
    <dgm:cxn modelId="{6C120F25-A9B1-41EF-AB6A-C8F4E627A9CE}" type="presParOf" srcId="{0CA55EB7-8F3F-416A-9E5B-38FA54E8A595}" destId="{6B107948-3E98-4513-9BBF-A9261343A966}" srcOrd="3" destOrd="0" presId="urn:microsoft.com/office/officeart/2005/8/layout/orgChart1"/>
    <dgm:cxn modelId="{AA778325-B29F-431F-8C8F-6E5A31560A69}" type="presParOf" srcId="{6B107948-3E98-4513-9BBF-A9261343A966}" destId="{2F349403-AA4C-409E-B3CA-9985C8944792}" srcOrd="0" destOrd="0" presId="urn:microsoft.com/office/officeart/2005/8/layout/orgChart1"/>
    <dgm:cxn modelId="{9C32FA0C-F5F4-420B-89B3-53D99F0E9EC9}" type="presParOf" srcId="{2F349403-AA4C-409E-B3CA-9985C8944792}" destId="{9269A419-0EC8-4793-9B69-EBBD832CF463}" srcOrd="0" destOrd="0" presId="urn:microsoft.com/office/officeart/2005/8/layout/orgChart1"/>
    <dgm:cxn modelId="{4646FC7E-EC10-4EC2-8163-AA7515ACB882}" type="presParOf" srcId="{2F349403-AA4C-409E-B3CA-9985C8944792}" destId="{558E76A2-9229-4EF6-AB4C-D4ABC665CAF9}" srcOrd="1" destOrd="0" presId="urn:microsoft.com/office/officeart/2005/8/layout/orgChart1"/>
    <dgm:cxn modelId="{98FA8297-2729-4B8E-A2B8-FAF2BCD042E6}" type="presParOf" srcId="{6B107948-3E98-4513-9BBF-A9261343A966}" destId="{8DEF309F-3A49-4F72-A243-F498CB59A212}" srcOrd="1" destOrd="0" presId="urn:microsoft.com/office/officeart/2005/8/layout/orgChart1"/>
    <dgm:cxn modelId="{812992D5-C739-440A-8D77-26FCB67D397B}" type="presParOf" srcId="{8DEF309F-3A49-4F72-A243-F498CB59A212}" destId="{2D6CD585-BCC9-4385-BAC0-0325C99B48C9}" srcOrd="0" destOrd="0" presId="urn:microsoft.com/office/officeart/2005/8/layout/orgChart1"/>
    <dgm:cxn modelId="{7EFFCE93-CD7C-4CB2-B34A-93AA0B1EC5ED}" type="presParOf" srcId="{8DEF309F-3A49-4F72-A243-F498CB59A212}" destId="{5F5D81BF-C2AD-45FA-975C-74562121612A}" srcOrd="1" destOrd="0" presId="urn:microsoft.com/office/officeart/2005/8/layout/orgChart1"/>
    <dgm:cxn modelId="{7AEA8ED5-F8E7-46AA-AD64-9A87B8E56897}" type="presParOf" srcId="{5F5D81BF-C2AD-45FA-975C-74562121612A}" destId="{F6906065-DF1D-4888-97E1-610BF9C2F287}" srcOrd="0" destOrd="0" presId="urn:microsoft.com/office/officeart/2005/8/layout/orgChart1"/>
    <dgm:cxn modelId="{87C3D68D-F47B-44CD-99C0-5522EB2ED500}" type="presParOf" srcId="{F6906065-DF1D-4888-97E1-610BF9C2F287}" destId="{FE00F7A1-73E9-4667-A10E-4F897E5ADE2D}" srcOrd="0" destOrd="0" presId="urn:microsoft.com/office/officeart/2005/8/layout/orgChart1"/>
    <dgm:cxn modelId="{5002A072-9CC1-42DA-B050-117046F0880E}" type="presParOf" srcId="{F6906065-DF1D-4888-97E1-610BF9C2F287}" destId="{74B76B8C-DC4B-4945-92D9-2ACD19819894}" srcOrd="1" destOrd="0" presId="urn:microsoft.com/office/officeart/2005/8/layout/orgChart1"/>
    <dgm:cxn modelId="{9482C630-FDBA-400E-8A32-93257F1E8CEC}" type="presParOf" srcId="{5F5D81BF-C2AD-45FA-975C-74562121612A}" destId="{4523318F-3645-4B41-A07D-CED4B3FF7F17}" srcOrd="1" destOrd="0" presId="urn:microsoft.com/office/officeart/2005/8/layout/orgChart1"/>
    <dgm:cxn modelId="{404819A3-86B7-4E42-966F-EF8C464C2666}" type="presParOf" srcId="{5F5D81BF-C2AD-45FA-975C-74562121612A}" destId="{2D8EAD49-2770-4323-BCEF-DB2B2AC51849}" srcOrd="2" destOrd="0" presId="urn:microsoft.com/office/officeart/2005/8/layout/orgChart1"/>
    <dgm:cxn modelId="{B5DA67A3-EA09-4157-8F9C-71F891AD65AE}" type="presParOf" srcId="{8DEF309F-3A49-4F72-A243-F498CB59A212}" destId="{08D28638-3438-496A-8583-74E59647EB23}" srcOrd="2" destOrd="0" presId="urn:microsoft.com/office/officeart/2005/8/layout/orgChart1"/>
    <dgm:cxn modelId="{1AF2F801-9EF9-4788-BE9A-B9409E3A0244}" type="presParOf" srcId="{8DEF309F-3A49-4F72-A243-F498CB59A212}" destId="{185CE8D7-4687-4F5D-9DA7-BC3455DE3C9E}" srcOrd="3" destOrd="0" presId="urn:microsoft.com/office/officeart/2005/8/layout/orgChart1"/>
    <dgm:cxn modelId="{981FE035-A8F4-4C99-A12A-E9CC5A3E85D7}" type="presParOf" srcId="{185CE8D7-4687-4F5D-9DA7-BC3455DE3C9E}" destId="{A1AB7A36-EB4B-4970-9A77-4712BB11DD2D}" srcOrd="0" destOrd="0" presId="urn:microsoft.com/office/officeart/2005/8/layout/orgChart1"/>
    <dgm:cxn modelId="{196D2C15-E41A-4D48-A393-23E60FFCBC3C}" type="presParOf" srcId="{A1AB7A36-EB4B-4970-9A77-4712BB11DD2D}" destId="{29E3190E-94BC-49B2-AA02-B45A002FA50C}" srcOrd="0" destOrd="0" presId="urn:microsoft.com/office/officeart/2005/8/layout/orgChart1"/>
    <dgm:cxn modelId="{28FE9F8E-0D18-4151-B35B-041FDFA0238C}" type="presParOf" srcId="{A1AB7A36-EB4B-4970-9A77-4712BB11DD2D}" destId="{6B146E8F-0CB8-4672-8C73-C17A067123D7}" srcOrd="1" destOrd="0" presId="urn:microsoft.com/office/officeart/2005/8/layout/orgChart1"/>
    <dgm:cxn modelId="{0CF805AD-63FA-4ECF-81B9-6FE1237A86E8}" type="presParOf" srcId="{185CE8D7-4687-4F5D-9DA7-BC3455DE3C9E}" destId="{AE92BC35-E881-4636-85E4-24B979615A23}" srcOrd="1" destOrd="0" presId="urn:microsoft.com/office/officeart/2005/8/layout/orgChart1"/>
    <dgm:cxn modelId="{AA9A7992-C5AF-4EBC-B51B-359092F6C70B}" type="presParOf" srcId="{185CE8D7-4687-4F5D-9DA7-BC3455DE3C9E}" destId="{57D80DB8-3DC9-4372-8FC4-BD1D5E106E59}" srcOrd="2" destOrd="0" presId="urn:microsoft.com/office/officeart/2005/8/layout/orgChart1"/>
    <dgm:cxn modelId="{D53C0277-7705-4242-8F5E-ECFFABE6B0BF}" type="presParOf" srcId="{6B107948-3E98-4513-9BBF-A9261343A966}" destId="{F38D8341-F88A-4F1B-B7E1-9038BEAA2ED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7CFDC1-D9F3-461A-9D8B-5205944D65E1}"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BC5C902-4601-4091-828A-EBD15B018337}">
      <dgm:prSet custT="1"/>
      <dgm:spPr/>
      <dgm:t>
        <a:bodyPr/>
        <a:lstStyle/>
        <a:p>
          <a:r>
            <a:rPr lang="en-GB" sz="2400" b="1" i="0" dirty="0"/>
            <a:t>Cluster autoscaling:</a:t>
          </a:r>
          <a:endParaRPr lang="en-US" sz="2400" dirty="0"/>
        </a:p>
      </dgm:t>
    </dgm:pt>
    <dgm:pt modelId="{CC6658BE-C9AE-4865-BADB-86917BD728FF}" type="parTrans" cxnId="{4EC8EDC3-B1FE-41B4-BC4C-8295B77F75A6}">
      <dgm:prSet/>
      <dgm:spPr/>
      <dgm:t>
        <a:bodyPr/>
        <a:lstStyle/>
        <a:p>
          <a:endParaRPr lang="en-US"/>
        </a:p>
      </dgm:t>
    </dgm:pt>
    <dgm:pt modelId="{5CCC15B5-03A5-4E95-9BE3-04A15AC73C40}" type="sibTrans" cxnId="{4EC8EDC3-B1FE-41B4-BC4C-8295B77F75A6}">
      <dgm:prSet/>
      <dgm:spPr/>
      <dgm:t>
        <a:bodyPr/>
        <a:lstStyle/>
        <a:p>
          <a:endParaRPr lang="en-US"/>
        </a:p>
      </dgm:t>
    </dgm:pt>
    <dgm:pt modelId="{EA1B88E0-518D-4F47-91C8-9C0D0AC6DBEB}">
      <dgm:prSet custT="1"/>
      <dgm:spPr/>
      <dgm:t>
        <a:bodyPr/>
        <a:lstStyle/>
        <a:p>
          <a:pPr algn="l"/>
          <a:r>
            <a:rPr lang="en-GB" sz="2400" b="0" i="0" dirty="0"/>
            <a:t>Scales the </a:t>
          </a:r>
          <a:r>
            <a:rPr lang="en-GB" sz="2400" b="1" i="0" dirty="0"/>
            <a:t>total number of nodes </a:t>
          </a:r>
          <a:r>
            <a:rPr lang="en-GB" sz="2400" b="0" i="0" dirty="0"/>
            <a:t>in the cluster based on pod resource requests and scheduling requirements.</a:t>
          </a:r>
          <a:endParaRPr lang="en-US" sz="2400" dirty="0"/>
        </a:p>
      </dgm:t>
    </dgm:pt>
    <dgm:pt modelId="{A9881AE2-3FE9-4ADE-B3FF-8ADDAFD4065E}" type="parTrans" cxnId="{71537F1D-A4C0-4ADC-A62E-26B30DDC7D08}">
      <dgm:prSet/>
      <dgm:spPr/>
      <dgm:t>
        <a:bodyPr/>
        <a:lstStyle/>
        <a:p>
          <a:endParaRPr lang="en-US"/>
        </a:p>
      </dgm:t>
    </dgm:pt>
    <dgm:pt modelId="{C3BCB6CC-F16D-4290-8968-EA5E5632986C}" type="sibTrans" cxnId="{71537F1D-A4C0-4ADC-A62E-26B30DDC7D08}">
      <dgm:prSet/>
      <dgm:spPr/>
      <dgm:t>
        <a:bodyPr/>
        <a:lstStyle/>
        <a:p>
          <a:endParaRPr lang="en-US"/>
        </a:p>
      </dgm:t>
    </dgm:pt>
    <dgm:pt modelId="{DC738DC7-D3AD-447D-8032-85DF8FD3A57E}">
      <dgm:prSet custT="1"/>
      <dgm:spPr/>
      <dgm:t>
        <a:bodyPr/>
        <a:lstStyle/>
        <a:p>
          <a:pPr algn="l"/>
          <a:r>
            <a:rPr lang="en-GB" sz="2400" b="0" i="0" dirty="0"/>
            <a:t>Operates at the </a:t>
          </a:r>
          <a:r>
            <a:rPr lang="en-GB" sz="2400" b="1" i="0" dirty="0"/>
            <a:t>cluster level</a:t>
          </a:r>
          <a:r>
            <a:rPr lang="en-GB" sz="2400" b="0" i="0" dirty="0"/>
            <a:t> and    applies to all node pools within the cluster.</a:t>
          </a:r>
          <a:endParaRPr lang="en-US" sz="2400" dirty="0"/>
        </a:p>
      </dgm:t>
    </dgm:pt>
    <dgm:pt modelId="{D3B80485-EA80-4F01-9853-88B533BE5964}" type="parTrans" cxnId="{AA04B709-DA02-4864-9D7C-06385CC8C6F6}">
      <dgm:prSet/>
      <dgm:spPr/>
      <dgm:t>
        <a:bodyPr/>
        <a:lstStyle/>
        <a:p>
          <a:endParaRPr lang="en-US"/>
        </a:p>
      </dgm:t>
    </dgm:pt>
    <dgm:pt modelId="{58B47B60-335D-4294-AC9A-64148DA0FFA4}" type="sibTrans" cxnId="{AA04B709-DA02-4864-9D7C-06385CC8C6F6}">
      <dgm:prSet/>
      <dgm:spPr/>
      <dgm:t>
        <a:bodyPr/>
        <a:lstStyle/>
        <a:p>
          <a:endParaRPr lang="en-US"/>
        </a:p>
      </dgm:t>
    </dgm:pt>
    <dgm:pt modelId="{85E463FA-2033-48FD-93C6-EC2CEF8FDCA5}">
      <dgm:prSet custT="1"/>
      <dgm:spPr/>
      <dgm:t>
        <a:bodyPr/>
        <a:lstStyle/>
        <a:p>
          <a:pPr algn="l"/>
          <a:r>
            <a:rPr lang="en-GB" sz="2400" b="0" i="0" dirty="0"/>
            <a:t>Ensures sufficient resources are available for all pods across the cluster.</a:t>
          </a:r>
          <a:endParaRPr lang="en-US" sz="2400" dirty="0"/>
        </a:p>
      </dgm:t>
    </dgm:pt>
    <dgm:pt modelId="{6C7C7134-51E9-43C4-94B3-09281E2998CF}" type="parTrans" cxnId="{92DEA02D-D1F9-4B7A-8C98-BAF1851D31DA}">
      <dgm:prSet/>
      <dgm:spPr/>
      <dgm:t>
        <a:bodyPr/>
        <a:lstStyle/>
        <a:p>
          <a:endParaRPr lang="en-US"/>
        </a:p>
      </dgm:t>
    </dgm:pt>
    <dgm:pt modelId="{1A40A349-6725-4668-8A8D-504A981AE875}" type="sibTrans" cxnId="{92DEA02D-D1F9-4B7A-8C98-BAF1851D31DA}">
      <dgm:prSet/>
      <dgm:spPr/>
      <dgm:t>
        <a:bodyPr/>
        <a:lstStyle/>
        <a:p>
          <a:endParaRPr lang="en-US"/>
        </a:p>
      </dgm:t>
    </dgm:pt>
    <dgm:pt modelId="{8748D6C2-BE1E-49FB-AED9-755A9C637D9A}">
      <dgm:prSet custT="1"/>
      <dgm:spPr/>
      <dgm:t>
        <a:bodyPr/>
        <a:lstStyle/>
        <a:p>
          <a:r>
            <a:rPr lang="en-GB" sz="2400" b="1" i="0" dirty="0"/>
            <a:t>Node pool autoscaling:</a:t>
          </a:r>
          <a:endParaRPr lang="en-US" sz="2400" dirty="0"/>
        </a:p>
      </dgm:t>
    </dgm:pt>
    <dgm:pt modelId="{99A056F4-CE32-4F12-BF7D-FA4B3A3FF3AC}" type="parTrans" cxnId="{43F7D84F-58EC-4C7B-AFE0-31607298B4F5}">
      <dgm:prSet/>
      <dgm:spPr/>
      <dgm:t>
        <a:bodyPr/>
        <a:lstStyle/>
        <a:p>
          <a:endParaRPr lang="en-US"/>
        </a:p>
      </dgm:t>
    </dgm:pt>
    <dgm:pt modelId="{A8FDD701-E15D-41D1-8EB7-B0692D000D89}" type="sibTrans" cxnId="{43F7D84F-58EC-4C7B-AFE0-31607298B4F5}">
      <dgm:prSet/>
      <dgm:spPr/>
      <dgm:t>
        <a:bodyPr/>
        <a:lstStyle/>
        <a:p>
          <a:endParaRPr lang="en-US"/>
        </a:p>
      </dgm:t>
    </dgm:pt>
    <dgm:pt modelId="{4E2AD034-A3CB-48EE-9745-E75CC2618FBA}">
      <dgm:prSet custT="1"/>
      <dgm:spPr/>
      <dgm:t>
        <a:bodyPr/>
        <a:lstStyle/>
        <a:p>
          <a:r>
            <a:rPr lang="en-GB" sz="2400" b="0" i="0" dirty="0"/>
            <a:t>Scales the number of nodes </a:t>
          </a:r>
          <a:r>
            <a:rPr lang="en-GB" sz="2400" b="1" i="0" dirty="0"/>
            <a:t>within a specific node pool</a:t>
          </a:r>
          <a:r>
            <a:rPr lang="en-GB" sz="2400" b="0" i="0" dirty="0"/>
            <a:t> based on defined metrics and thresholds.</a:t>
          </a:r>
          <a:endParaRPr lang="en-US" sz="2400" dirty="0"/>
        </a:p>
      </dgm:t>
    </dgm:pt>
    <dgm:pt modelId="{AB4EAB24-0C94-4620-A54E-5A0AD2B091CD}" type="parTrans" cxnId="{E6B81901-2E1B-41AE-8227-78DDA0174F37}">
      <dgm:prSet/>
      <dgm:spPr/>
      <dgm:t>
        <a:bodyPr/>
        <a:lstStyle/>
        <a:p>
          <a:endParaRPr lang="en-US"/>
        </a:p>
      </dgm:t>
    </dgm:pt>
    <dgm:pt modelId="{C498D6DC-BE0B-49B3-9686-BF83CE8CD7B4}" type="sibTrans" cxnId="{E6B81901-2E1B-41AE-8227-78DDA0174F37}">
      <dgm:prSet/>
      <dgm:spPr/>
      <dgm:t>
        <a:bodyPr/>
        <a:lstStyle/>
        <a:p>
          <a:endParaRPr lang="en-US"/>
        </a:p>
      </dgm:t>
    </dgm:pt>
    <dgm:pt modelId="{8A24629B-1CE7-48B0-A232-BF2B175FDCCD}">
      <dgm:prSet custT="1"/>
      <dgm:spPr/>
      <dgm:t>
        <a:bodyPr/>
        <a:lstStyle/>
        <a:p>
          <a:r>
            <a:rPr lang="en-GB" sz="2400" b="0" i="0" dirty="0"/>
            <a:t>Offers </a:t>
          </a:r>
          <a:r>
            <a:rPr lang="en-GB" sz="2400" b="1" i="0" dirty="0"/>
            <a:t>granular control</a:t>
          </a:r>
          <a:r>
            <a:rPr lang="en-GB" sz="2400" b="0" i="0" dirty="0"/>
            <a:t> over the     scaling </a:t>
          </a:r>
          <a:r>
            <a:rPr lang="en-GB" sz="2400" b="0" i="0" dirty="0" err="1"/>
            <a:t>behavior</a:t>
          </a:r>
          <a:r>
            <a:rPr lang="en-GB" sz="2400" b="0" i="0" dirty="0"/>
            <a:t> of individual node pools.</a:t>
          </a:r>
          <a:endParaRPr lang="en-US" sz="2400" dirty="0"/>
        </a:p>
      </dgm:t>
    </dgm:pt>
    <dgm:pt modelId="{706E51E3-00DA-4BBF-BF84-FBF500D72EB4}" type="parTrans" cxnId="{DFD9F182-3E04-4CEC-908B-E3AB70F89244}">
      <dgm:prSet/>
      <dgm:spPr/>
      <dgm:t>
        <a:bodyPr/>
        <a:lstStyle/>
        <a:p>
          <a:endParaRPr lang="en-US"/>
        </a:p>
      </dgm:t>
    </dgm:pt>
    <dgm:pt modelId="{1839D87E-27D4-4FB5-9531-43363DBE92E5}" type="sibTrans" cxnId="{DFD9F182-3E04-4CEC-908B-E3AB70F89244}">
      <dgm:prSet/>
      <dgm:spPr/>
      <dgm:t>
        <a:bodyPr/>
        <a:lstStyle/>
        <a:p>
          <a:endParaRPr lang="en-US"/>
        </a:p>
      </dgm:t>
    </dgm:pt>
    <dgm:pt modelId="{40909C8B-C938-4562-8FA0-A5DDC016B366}">
      <dgm:prSet custT="1"/>
      <dgm:spPr/>
      <dgm:t>
        <a:bodyPr/>
        <a:lstStyle/>
        <a:p>
          <a:r>
            <a:rPr lang="en-GB" sz="2400" b="0" i="0" dirty="0"/>
            <a:t>Can be used to optimize resource   utilization and cost for specific workloads or node pool types</a:t>
          </a:r>
          <a:endParaRPr lang="en-US" sz="2400" dirty="0"/>
        </a:p>
      </dgm:t>
    </dgm:pt>
    <dgm:pt modelId="{9412069D-FA3D-4401-86E5-EED39C2CF0A7}" type="parTrans" cxnId="{182960A7-9F9B-46D6-BE4F-33A72A716EF2}">
      <dgm:prSet/>
      <dgm:spPr/>
      <dgm:t>
        <a:bodyPr/>
        <a:lstStyle/>
        <a:p>
          <a:endParaRPr lang="en-US"/>
        </a:p>
      </dgm:t>
    </dgm:pt>
    <dgm:pt modelId="{1BA7FB95-08B6-4CCB-8E19-4F893D5D4586}" type="sibTrans" cxnId="{182960A7-9F9B-46D6-BE4F-33A72A716EF2}">
      <dgm:prSet/>
      <dgm:spPr/>
      <dgm:t>
        <a:bodyPr/>
        <a:lstStyle/>
        <a:p>
          <a:endParaRPr lang="en-US"/>
        </a:p>
      </dgm:t>
    </dgm:pt>
    <dgm:pt modelId="{F9EF31C8-43F0-4A43-A415-E93206D380D4}" type="pres">
      <dgm:prSet presAssocID="{4F7CFDC1-D9F3-461A-9D8B-5205944D65E1}" presName="Name0" presStyleCnt="0">
        <dgm:presLayoutVars>
          <dgm:dir/>
          <dgm:animLvl val="lvl"/>
          <dgm:resizeHandles val="exact"/>
        </dgm:presLayoutVars>
      </dgm:prSet>
      <dgm:spPr/>
    </dgm:pt>
    <dgm:pt modelId="{852DB26A-FCC7-4BE4-8EC2-634EA0411D06}" type="pres">
      <dgm:prSet presAssocID="{BBC5C902-4601-4091-828A-EBD15B018337}" presName="composite" presStyleCnt="0"/>
      <dgm:spPr/>
    </dgm:pt>
    <dgm:pt modelId="{0E2EE374-AD58-41C2-B90E-84DC0BB37B6C}" type="pres">
      <dgm:prSet presAssocID="{BBC5C902-4601-4091-828A-EBD15B018337}" presName="parTx" presStyleLbl="alignNode1" presStyleIdx="0" presStyleCnt="2">
        <dgm:presLayoutVars>
          <dgm:chMax val="0"/>
          <dgm:chPref val="0"/>
          <dgm:bulletEnabled val="1"/>
        </dgm:presLayoutVars>
      </dgm:prSet>
      <dgm:spPr/>
    </dgm:pt>
    <dgm:pt modelId="{649ADF83-AB13-4558-AF45-523CC22D8AB1}" type="pres">
      <dgm:prSet presAssocID="{BBC5C902-4601-4091-828A-EBD15B018337}" presName="desTx" presStyleLbl="alignAccFollowNode1" presStyleIdx="0" presStyleCnt="2">
        <dgm:presLayoutVars>
          <dgm:bulletEnabled val="1"/>
        </dgm:presLayoutVars>
      </dgm:prSet>
      <dgm:spPr/>
    </dgm:pt>
    <dgm:pt modelId="{DD312F42-9113-4CC0-8640-16A7D9CBE076}" type="pres">
      <dgm:prSet presAssocID="{5CCC15B5-03A5-4E95-9BE3-04A15AC73C40}" presName="space" presStyleCnt="0"/>
      <dgm:spPr/>
    </dgm:pt>
    <dgm:pt modelId="{77BCC9EA-83DA-4ADE-8E54-AAEE6B9F584A}" type="pres">
      <dgm:prSet presAssocID="{8748D6C2-BE1E-49FB-AED9-755A9C637D9A}" presName="composite" presStyleCnt="0"/>
      <dgm:spPr/>
    </dgm:pt>
    <dgm:pt modelId="{9464576D-3F5F-4F93-9350-36A56214B69F}" type="pres">
      <dgm:prSet presAssocID="{8748D6C2-BE1E-49FB-AED9-755A9C637D9A}" presName="parTx" presStyleLbl="alignNode1" presStyleIdx="1" presStyleCnt="2" custLinFactNeighborX="5629" custLinFactNeighborY="-2463">
        <dgm:presLayoutVars>
          <dgm:chMax val="0"/>
          <dgm:chPref val="0"/>
          <dgm:bulletEnabled val="1"/>
        </dgm:presLayoutVars>
      </dgm:prSet>
      <dgm:spPr/>
    </dgm:pt>
    <dgm:pt modelId="{CD8F27D4-E088-4A88-BF87-989334848725}" type="pres">
      <dgm:prSet presAssocID="{8748D6C2-BE1E-49FB-AED9-755A9C637D9A}" presName="desTx" presStyleLbl="alignAccFollowNode1" presStyleIdx="1" presStyleCnt="2">
        <dgm:presLayoutVars>
          <dgm:bulletEnabled val="1"/>
        </dgm:presLayoutVars>
      </dgm:prSet>
      <dgm:spPr/>
    </dgm:pt>
  </dgm:ptLst>
  <dgm:cxnLst>
    <dgm:cxn modelId="{E6B81901-2E1B-41AE-8227-78DDA0174F37}" srcId="{8748D6C2-BE1E-49FB-AED9-755A9C637D9A}" destId="{4E2AD034-A3CB-48EE-9745-E75CC2618FBA}" srcOrd="0" destOrd="0" parTransId="{AB4EAB24-0C94-4620-A54E-5A0AD2B091CD}" sibTransId="{C498D6DC-BE0B-49B3-9686-BF83CE8CD7B4}"/>
    <dgm:cxn modelId="{AA04B709-DA02-4864-9D7C-06385CC8C6F6}" srcId="{BBC5C902-4601-4091-828A-EBD15B018337}" destId="{DC738DC7-D3AD-447D-8032-85DF8FD3A57E}" srcOrd="1" destOrd="0" parTransId="{D3B80485-EA80-4F01-9853-88B533BE5964}" sibTransId="{58B47B60-335D-4294-AC9A-64148DA0FFA4}"/>
    <dgm:cxn modelId="{71537F1D-A4C0-4ADC-A62E-26B30DDC7D08}" srcId="{BBC5C902-4601-4091-828A-EBD15B018337}" destId="{EA1B88E0-518D-4F47-91C8-9C0D0AC6DBEB}" srcOrd="0" destOrd="0" parTransId="{A9881AE2-3FE9-4ADE-B3FF-8ADDAFD4065E}" sibTransId="{C3BCB6CC-F16D-4290-8968-EA5E5632986C}"/>
    <dgm:cxn modelId="{92DEA02D-D1F9-4B7A-8C98-BAF1851D31DA}" srcId="{BBC5C902-4601-4091-828A-EBD15B018337}" destId="{85E463FA-2033-48FD-93C6-EC2CEF8FDCA5}" srcOrd="2" destOrd="0" parTransId="{6C7C7134-51E9-43C4-94B3-09281E2998CF}" sibTransId="{1A40A349-6725-4668-8A8D-504A981AE875}"/>
    <dgm:cxn modelId="{5F077D5D-818E-443B-9481-B23C9F86CB48}" type="presOf" srcId="{8A24629B-1CE7-48B0-A232-BF2B175FDCCD}" destId="{CD8F27D4-E088-4A88-BF87-989334848725}" srcOrd="0" destOrd="1" presId="urn:microsoft.com/office/officeart/2005/8/layout/hList1"/>
    <dgm:cxn modelId="{43F7D84F-58EC-4C7B-AFE0-31607298B4F5}" srcId="{4F7CFDC1-D9F3-461A-9D8B-5205944D65E1}" destId="{8748D6C2-BE1E-49FB-AED9-755A9C637D9A}" srcOrd="1" destOrd="0" parTransId="{99A056F4-CE32-4F12-BF7D-FA4B3A3FF3AC}" sibTransId="{A8FDD701-E15D-41D1-8EB7-B0692D000D89}"/>
    <dgm:cxn modelId="{12A7415A-3A9D-4440-92F2-CD7A95B9C19F}" type="presOf" srcId="{EA1B88E0-518D-4F47-91C8-9C0D0AC6DBEB}" destId="{649ADF83-AB13-4558-AF45-523CC22D8AB1}" srcOrd="0" destOrd="0" presId="urn:microsoft.com/office/officeart/2005/8/layout/hList1"/>
    <dgm:cxn modelId="{1F9F7E7C-F2A4-44ED-B812-ED0632240BB3}" type="presOf" srcId="{4E2AD034-A3CB-48EE-9745-E75CC2618FBA}" destId="{CD8F27D4-E088-4A88-BF87-989334848725}" srcOrd="0" destOrd="0" presId="urn:microsoft.com/office/officeart/2005/8/layout/hList1"/>
    <dgm:cxn modelId="{DFD9F182-3E04-4CEC-908B-E3AB70F89244}" srcId="{8748D6C2-BE1E-49FB-AED9-755A9C637D9A}" destId="{8A24629B-1CE7-48B0-A232-BF2B175FDCCD}" srcOrd="1" destOrd="0" parTransId="{706E51E3-00DA-4BBF-BF84-FBF500D72EB4}" sibTransId="{1839D87E-27D4-4FB5-9531-43363DBE92E5}"/>
    <dgm:cxn modelId="{182960A7-9F9B-46D6-BE4F-33A72A716EF2}" srcId="{8748D6C2-BE1E-49FB-AED9-755A9C637D9A}" destId="{40909C8B-C938-4562-8FA0-A5DDC016B366}" srcOrd="2" destOrd="0" parTransId="{9412069D-FA3D-4401-86E5-EED39C2CF0A7}" sibTransId="{1BA7FB95-08B6-4CCB-8E19-4F893D5D4586}"/>
    <dgm:cxn modelId="{E15A5AA9-CCD4-4F4A-8AAD-B8FE30A2441B}" type="presOf" srcId="{8748D6C2-BE1E-49FB-AED9-755A9C637D9A}" destId="{9464576D-3F5F-4F93-9350-36A56214B69F}" srcOrd="0" destOrd="0" presId="urn:microsoft.com/office/officeart/2005/8/layout/hList1"/>
    <dgm:cxn modelId="{A765A1C0-525B-4424-9126-79BD2D2CC367}" type="presOf" srcId="{DC738DC7-D3AD-447D-8032-85DF8FD3A57E}" destId="{649ADF83-AB13-4558-AF45-523CC22D8AB1}" srcOrd="0" destOrd="1" presId="urn:microsoft.com/office/officeart/2005/8/layout/hList1"/>
    <dgm:cxn modelId="{4EC8EDC3-B1FE-41B4-BC4C-8295B77F75A6}" srcId="{4F7CFDC1-D9F3-461A-9D8B-5205944D65E1}" destId="{BBC5C902-4601-4091-828A-EBD15B018337}" srcOrd="0" destOrd="0" parTransId="{CC6658BE-C9AE-4865-BADB-86917BD728FF}" sibTransId="{5CCC15B5-03A5-4E95-9BE3-04A15AC73C40}"/>
    <dgm:cxn modelId="{1E7D54C8-3FAC-4B4D-9C99-75DE5CBD9E2A}" type="presOf" srcId="{4F7CFDC1-D9F3-461A-9D8B-5205944D65E1}" destId="{F9EF31C8-43F0-4A43-A415-E93206D380D4}" srcOrd="0" destOrd="0" presId="urn:microsoft.com/office/officeart/2005/8/layout/hList1"/>
    <dgm:cxn modelId="{F2F7B5C8-0CAE-4DF4-B17C-C8B31BFEDE8D}" type="presOf" srcId="{85E463FA-2033-48FD-93C6-EC2CEF8FDCA5}" destId="{649ADF83-AB13-4558-AF45-523CC22D8AB1}" srcOrd="0" destOrd="2" presId="urn:microsoft.com/office/officeart/2005/8/layout/hList1"/>
    <dgm:cxn modelId="{BB29CAE4-DCD6-4590-8219-4BA6BAE99522}" type="presOf" srcId="{BBC5C902-4601-4091-828A-EBD15B018337}" destId="{0E2EE374-AD58-41C2-B90E-84DC0BB37B6C}" srcOrd="0" destOrd="0" presId="urn:microsoft.com/office/officeart/2005/8/layout/hList1"/>
    <dgm:cxn modelId="{985DBFEA-19F7-4B9D-9BB4-79D8274614DA}" type="presOf" srcId="{40909C8B-C938-4562-8FA0-A5DDC016B366}" destId="{CD8F27D4-E088-4A88-BF87-989334848725}" srcOrd="0" destOrd="2" presId="urn:microsoft.com/office/officeart/2005/8/layout/hList1"/>
    <dgm:cxn modelId="{FD169A31-7EBC-4FF8-9361-CDD909A6DB46}" type="presParOf" srcId="{F9EF31C8-43F0-4A43-A415-E93206D380D4}" destId="{852DB26A-FCC7-4BE4-8EC2-634EA0411D06}" srcOrd="0" destOrd="0" presId="urn:microsoft.com/office/officeart/2005/8/layout/hList1"/>
    <dgm:cxn modelId="{A634EA89-2CC0-45CE-A610-7318687BE230}" type="presParOf" srcId="{852DB26A-FCC7-4BE4-8EC2-634EA0411D06}" destId="{0E2EE374-AD58-41C2-B90E-84DC0BB37B6C}" srcOrd="0" destOrd="0" presId="urn:microsoft.com/office/officeart/2005/8/layout/hList1"/>
    <dgm:cxn modelId="{201A675B-2449-4192-8D90-02C2E45D720B}" type="presParOf" srcId="{852DB26A-FCC7-4BE4-8EC2-634EA0411D06}" destId="{649ADF83-AB13-4558-AF45-523CC22D8AB1}" srcOrd="1" destOrd="0" presId="urn:microsoft.com/office/officeart/2005/8/layout/hList1"/>
    <dgm:cxn modelId="{F789F49D-567C-4E0B-986B-0D0CE631290A}" type="presParOf" srcId="{F9EF31C8-43F0-4A43-A415-E93206D380D4}" destId="{DD312F42-9113-4CC0-8640-16A7D9CBE076}" srcOrd="1" destOrd="0" presId="urn:microsoft.com/office/officeart/2005/8/layout/hList1"/>
    <dgm:cxn modelId="{6E54C3D0-3E90-4504-8592-BD5268D798C4}" type="presParOf" srcId="{F9EF31C8-43F0-4A43-A415-E93206D380D4}" destId="{77BCC9EA-83DA-4ADE-8E54-AAEE6B9F584A}" srcOrd="2" destOrd="0" presId="urn:microsoft.com/office/officeart/2005/8/layout/hList1"/>
    <dgm:cxn modelId="{45233A28-FC08-4183-B61D-1411DA905770}" type="presParOf" srcId="{77BCC9EA-83DA-4ADE-8E54-AAEE6B9F584A}" destId="{9464576D-3F5F-4F93-9350-36A56214B69F}" srcOrd="0" destOrd="0" presId="urn:microsoft.com/office/officeart/2005/8/layout/hList1"/>
    <dgm:cxn modelId="{E5FE7004-394E-43DB-81DF-80AE7B7064C3}" type="presParOf" srcId="{77BCC9EA-83DA-4ADE-8E54-AAEE6B9F584A}" destId="{CD8F27D4-E088-4A88-BF87-98933484872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35A5C90-C77F-4336-AACE-1EDE0A820298}" type="doc">
      <dgm:prSet loTypeId="urn:microsoft.com/office/officeart/2005/8/layout/hierarchy3" loCatId="hierarchy" qsTypeId="urn:microsoft.com/office/officeart/2005/8/quickstyle/simple1" qsCatId="simple" csTypeId="urn:microsoft.com/office/officeart/2005/8/colors/colorful1" csCatId="colorful"/>
      <dgm:spPr/>
      <dgm:t>
        <a:bodyPr/>
        <a:lstStyle/>
        <a:p>
          <a:endParaRPr lang="en-US"/>
        </a:p>
      </dgm:t>
    </dgm:pt>
    <dgm:pt modelId="{96B2E979-F226-485A-ABA0-5337B3FCB18F}">
      <dgm:prSet/>
      <dgm:spPr/>
      <dgm:t>
        <a:bodyPr/>
        <a:lstStyle/>
        <a:p>
          <a:r>
            <a:rPr lang="en-US"/>
            <a:t>Delete</a:t>
          </a:r>
        </a:p>
      </dgm:t>
    </dgm:pt>
    <dgm:pt modelId="{B37F89FA-4375-4F0F-93DF-04C4BBD86444}" type="parTrans" cxnId="{B305B9E8-1E59-46D3-A6EB-42699E1EF4D3}">
      <dgm:prSet/>
      <dgm:spPr/>
      <dgm:t>
        <a:bodyPr/>
        <a:lstStyle/>
        <a:p>
          <a:endParaRPr lang="en-US"/>
        </a:p>
      </dgm:t>
    </dgm:pt>
    <dgm:pt modelId="{BDC64E18-6EA0-4F5B-84B1-00589CA91AF8}" type="sibTrans" cxnId="{B305B9E8-1E59-46D3-A6EB-42699E1EF4D3}">
      <dgm:prSet/>
      <dgm:spPr/>
      <dgm:t>
        <a:bodyPr/>
        <a:lstStyle/>
        <a:p>
          <a:endParaRPr lang="en-US"/>
        </a:p>
      </dgm:t>
    </dgm:pt>
    <dgm:pt modelId="{C9D5E60D-57E2-4B29-A8C2-DC6EB58A2A1E}">
      <dgm:prSet/>
      <dgm:spPr/>
      <dgm:t>
        <a:bodyPr/>
        <a:lstStyle/>
        <a:p>
          <a:r>
            <a:rPr lang="en-US"/>
            <a:t>Deallocate</a:t>
          </a:r>
        </a:p>
      </dgm:t>
    </dgm:pt>
    <dgm:pt modelId="{0EA9D7E9-58F0-4002-8762-B39235145A2A}" type="parTrans" cxnId="{175555D6-F90A-43FC-BF71-8D5BF0188C1E}">
      <dgm:prSet/>
      <dgm:spPr/>
      <dgm:t>
        <a:bodyPr/>
        <a:lstStyle/>
        <a:p>
          <a:endParaRPr lang="en-US"/>
        </a:p>
      </dgm:t>
    </dgm:pt>
    <dgm:pt modelId="{1153EAEE-06FA-431D-8642-1D5C6B3AC2D4}" type="sibTrans" cxnId="{175555D6-F90A-43FC-BF71-8D5BF0188C1E}">
      <dgm:prSet/>
      <dgm:spPr/>
      <dgm:t>
        <a:bodyPr/>
        <a:lstStyle/>
        <a:p>
          <a:endParaRPr lang="en-US"/>
        </a:p>
      </dgm:t>
    </dgm:pt>
    <dgm:pt modelId="{E3BE91D5-B9B0-4ECA-9BFC-4D615A3F8824}" type="pres">
      <dgm:prSet presAssocID="{935A5C90-C77F-4336-AACE-1EDE0A820298}" presName="diagram" presStyleCnt="0">
        <dgm:presLayoutVars>
          <dgm:chPref val="1"/>
          <dgm:dir/>
          <dgm:animOne val="branch"/>
          <dgm:animLvl val="lvl"/>
          <dgm:resizeHandles/>
        </dgm:presLayoutVars>
      </dgm:prSet>
      <dgm:spPr/>
    </dgm:pt>
    <dgm:pt modelId="{F73558EA-A24F-4663-AADA-066549DF42AA}" type="pres">
      <dgm:prSet presAssocID="{96B2E979-F226-485A-ABA0-5337B3FCB18F}" presName="root" presStyleCnt="0"/>
      <dgm:spPr/>
    </dgm:pt>
    <dgm:pt modelId="{B70F9333-3BB4-44B5-9663-030C584976A0}" type="pres">
      <dgm:prSet presAssocID="{96B2E979-F226-485A-ABA0-5337B3FCB18F}" presName="rootComposite" presStyleCnt="0"/>
      <dgm:spPr/>
    </dgm:pt>
    <dgm:pt modelId="{44BC121C-5B08-49EF-88A7-B8CF803CF48D}" type="pres">
      <dgm:prSet presAssocID="{96B2E979-F226-485A-ABA0-5337B3FCB18F}" presName="rootText" presStyleLbl="node1" presStyleIdx="0" presStyleCnt="2"/>
      <dgm:spPr/>
    </dgm:pt>
    <dgm:pt modelId="{E3FB6F3E-21E7-4DF5-BCB5-098673BB00A3}" type="pres">
      <dgm:prSet presAssocID="{96B2E979-F226-485A-ABA0-5337B3FCB18F}" presName="rootConnector" presStyleLbl="node1" presStyleIdx="0" presStyleCnt="2"/>
      <dgm:spPr/>
    </dgm:pt>
    <dgm:pt modelId="{43E224D2-B6EA-4D9B-BF34-FEE0729F4BDF}" type="pres">
      <dgm:prSet presAssocID="{96B2E979-F226-485A-ABA0-5337B3FCB18F}" presName="childShape" presStyleCnt="0"/>
      <dgm:spPr/>
    </dgm:pt>
    <dgm:pt modelId="{12484B50-0E88-44B4-8EB6-BF467227F9C7}" type="pres">
      <dgm:prSet presAssocID="{C9D5E60D-57E2-4B29-A8C2-DC6EB58A2A1E}" presName="root" presStyleCnt="0"/>
      <dgm:spPr/>
    </dgm:pt>
    <dgm:pt modelId="{2A028586-18D6-4DBF-9085-683301608F08}" type="pres">
      <dgm:prSet presAssocID="{C9D5E60D-57E2-4B29-A8C2-DC6EB58A2A1E}" presName="rootComposite" presStyleCnt="0"/>
      <dgm:spPr/>
    </dgm:pt>
    <dgm:pt modelId="{BF33EA34-3502-4F8F-9158-EED2668EE248}" type="pres">
      <dgm:prSet presAssocID="{C9D5E60D-57E2-4B29-A8C2-DC6EB58A2A1E}" presName="rootText" presStyleLbl="node1" presStyleIdx="1" presStyleCnt="2"/>
      <dgm:spPr/>
    </dgm:pt>
    <dgm:pt modelId="{16F10691-2492-4AD1-A340-D9AA655F19A4}" type="pres">
      <dgm:prSet presAssocID="{C9D5E60D-57E2-4B29-A8C2-DC6EB58A2A1E}" presName="rootConnector" presStyleLbl="node1" presStyleIdx="1" presStyleCnt="2"/>
      <dgm:spPr/>
    </dgm:pt>
    <dgm:pt modelId="{063550B7-8912-4012-A52B-C477A7A821C5}" type="pres">
      <dgm:prSet presAssocID="{C9D5E60D-57E2-4B29-A8C2-DC6EB58A2A1E}" presName="childShape" presStyleCnt="0"/>
      <dgm:spPr/>
    </dgm:pt>
  </dgm:ptLst>
  <dgm:cxnLst>
    <dgm:cxn modelId="{2DC5C94B-34CA-4746-82AB-5D87DB9B2437}" type="presOf" srcId="{C9D5E60D-57E2-4B29-A8C2-DC6EB58A2A1E}" destId="{BF33EA34-3502-4F8F-9158-EED2668EE248}" srcOrd="0" destOrd="0" presId="urn:microsoft.com/office/officeart/2005/8/layout/hierarchy3"/>
    <dgm:cxn modelId="{8408DE89-D6B2-4CAB-A839-24E1D7B1EB90}" type="presOf" srcId="{96B2E979-F226-485A-ABA0-5337B3FCB18F}" destId="{E3FB6F3E-21E7-4DF5-BCB5-098673BB00A3}" srcOrd="1" destOrd="0" presId="urn:microsoft.com/office/officeart/2005/8/layout/hierarchy3"/>
    <dgm:cxn modelId="{8E9AA7B5-8C1B-44FA-A6F0-A48BE4209776}" type="presOf" srcId="{935A5C90-C77F-4336-AACE-1EDE0A820298}" destId="{E3BE91D5-B9B0-4ECA-9BFC-4D615A3F8824}" srcOrd="0" destOrd="0" presId="urn:microsoft.com/office/officeart/2005/8/layout/hierarchy3"/>
    <dgm:cxn modelId="{B7E628C3-EF4D-46B2-AE4F-FBDDCF905594}" type="presOf" srcId="{C9D5E60D-57E2-4B29-A8C2-DC6EB58A2A1E}" destId="{16F10691-2492-4AD1-A340-D9AA655F19A4}" srcOrd="1" destOrd="0" presId="urn:microsoft.com/office/officeart/2005/8/layout/hierarchy3"/>
    <dgm:cxn modelId="{175555D6-F90A-43FC-BF71-8D5BF0188C1E}" srcId="{935A5C90-C77F-4336-AACE-1EDE0A820298}" destId="{C9D5E60D-57E2-4B29-A8C2-DC6EB58A2A1E}" srcOrd="1" destOrd="0" parTransId="{0EA9D7E9-58F0-4002-8762-B39235145A2A}" sibTransId="{1153EAEE-06FA-431D-8642-1D5C6B3AC2D4}"/>
    <dgm:cxn modelId="{6C6EE2E5-1144-40E3-BFCA-BCBD227DEDDC}" type="presOf" srcId="{96B2E979-F226-485A-ABA0-5337B3FCB18F}" destId="{44BC121C-5B08-49EF-88A7-B8CF803CF48D}" srcOrd="0" destOrd="0" presId="urn:microsoft.com/office/officeart/2005/8/layout/hierarchy3"/>
    <dgm:cxn modelId="{B305B9E8-1E59-46D3-A6EB-42699E1EF4D3}" srcId="{935A5C90-C77F-4336-AACE-1EDE0A820298}" destId="{96B2E979-F226-485A-ABA0-5337B3FCB18F}" srcOrd="0" destOrd="0" parTransId="{B37F89FA-4375-4F0F-93DF-04C4BBD86444}" sibTransId="{BDC64E18-6EA0-4F5B-84B1-00589CA91AF8}"/>
    <dgm:cxn modelId="{CC5A7386-A0F4-44B1-A0B4-151B5E1D581D}" type="presParOf" srcId="{E3BE91D5-B9B0-4ECA-9BFC-4D615A3F8824}" destId="{F73558EA-A24F-4663-AADA-066549DF42AA}" srcOrd="0" destOrd="0" presId="urn:microsoft.com/office/officeart/2005/8/layout/hierarchy3"/>
    <dgm:cxn modelId="{0B8630AE-96A6-4960-A5AB-2B91FD0739C9}" type="presParOf" srcId="{F73558EA-A24F-4663-AADA-066549DF42AA}" destId="{B70F9333-3BB4-44B5-9663-030C584976A0}" srcOrd="0" destOrd="0" presId="urn:microsoft.com/office/officeart/2005/8/layout/hierarchy3"/>
    <dgm:cxn modelId="{82EF4A7D-6E3D-48EA-80C0-CA3013F8C952}" type="presParOf" srcId="{B70F9333-3BB4-44B5-9663-030C584976A0}" destId="{44BC121C-5B08-49EF-88A7-B8CF803CF48D}" srcOrd="0" destOrd="0" presId="urn:microsoft.com/office/officeart/2005/8/layout/hierarchy3"/>
    <dgm:cxn modelId="{16D9421B-23D3-4F44-90BC-0A965910885F}" type="presParOf" srcId="{B70F9333-3BB4-44B5-9663-030C584976A0}" destId="{E3FB6F3E-21E7-4DF5-BCB5-098673BB00A3}" srcOrd="1" destOrd="0" presId="urn:microsoft.com/office/officeart/2005/8/layout/hierarchy3"/>
    <dgm:cxn modelId="{1705F4DE-F6A2-42B8-AD25-4C4FC013739C}" type="presParOf" srcId="{F73558EA-A24F-4663-AADA-066549DF42AA}" destId="{43E224D2-B6EA-4D9B-BF34-FEE0729F4BDF}" srcOrd="1" destOrd="0" presId="urn:microsoft.com/office/officeart/2005/8/layout/hierarchy3"/>
    <dgm:cxn modelId="{C8C35913-861B-47F3-A4D4-B0C1865C6EAF}" type="presParOf" srcId="{E3BE91D5-B9B0-4ECA-9BFC-4D615A3F8824}" destId="{12484B50-0E88-44B4-8EB6-BF467227F9C7}" srcOrd="1" destOrd="0" presId="urn:microsoft.com/office/officeart/2005/8/layout/hierarchy3"/>
    <dgm:cxn modelId="{A3E14AE9-129E-4983-827A-6A013B5258B2}" type="presParOf" srcId="{12484B50-0E88-44B4-8EB6-BF467227F9C7}" destId="{2A028586-18D6-4DBF-9085-683301608F08}" srcOrd="0" destOrd="0" presId="urn:microsoft.com/office/officeart/2005/8/layout/hierarchy3"/>
    <dgm:cxn modelId="{05AA497E-02CD-456F-BEF1-3507C956691F}" type="presParOf" srcId="{2A028586-18D6-4DBF-9085-683301608F08}" destId="{BF33EA34-3502-4F8F-9158-EED2668EE248}" srcOrd="0" destOrd="0" presId="urn:microsoft.com/office/officeart/2005/8/layout/hierarchy3"/>
    <dgm:cxn modelId="{35CC53D8-B4C5-4432-98ED-560E0508AA44}" type="presParOf" srcId="{2A028586-18D6-4DBF-9085-683301608F08}" destId="{16F10691-2492-4AD1-A340-D9AA655F19A4}" srcOrd="1" destOrd="0" presId="urn:microsoft.com/office/officeart/2005/8/layout/hierarchy3"/>
    <dgm:cxn modelId="{0F772D04-FD0E-43DD-9EB5-7529610C1646}" type="presParOf" srcId="{12484B50-0E88-44B4-8EB6-BF467227F9C7}" destId="{063550B7-8912-4012-A52B-C477A7A821C5}"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8A3BAF-611D-40C3-86E4-538C8ED0080E}"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F86E54FD-AE1A-424E-869A-879EE4669741}">
      <dgm:prSet/>
      <dgm:spPr/>
      <dgm:t>
        <a:bodyPr/>
        <a:lstStyle/>
        <a:p>
          <a:r>
            <a:rPr lang="en-GB" b="0" i="0" dirty="0"/>
            <a:t>HPA scales the number of pod replicas within a Deployment, </a:t>
          </a:r>
          <a:r>
            <a:rPr lang="en-GB" b="0" i="0" dirty="0" err="1"/>
            <a:t>ReplicaSet</a:t>
          </a:r>
          <a:r>
            <a:rPr lang="en-GB" b="0" i="0" dirty="0"/>
            <a:t>, or </a:t>
          </a:r>
          <a:r>
            <a:rPr lang="en-GB" b="0" i="0" dirty="0" err="1"/>
            <a:t>StatefulSet</a:t>
          </a:r>
          <a:r>
            <a:rPr lang="en-GB" b="0" i="0" dirty="0"/>
            <a:t> based on resource utilization metrics.</a:t>
          </a:r>
          <a:endParaRPr lang="en-US" dirty="0"/>
        </a:p>
      </dgm:t>
    </dgm:pt>
    <dgm:pt modelId="{FC2E53ED-1BC1-4BBB-8D75-66EE687C6E2B}" type="parTrans" cxnId="{FAC08F62-623B-46EC-9201-C9234042DB96}">
      <dgm:prSet/>
      <dgm:spPr/>
      <dgm:t>
        <a:bodyPr/>
        <a:lstStyle/>
        <a:p>
          <a:endParaRPr lang="en-US"/>
        </a:p>
      </dgm:t>
    </dgm:pt>
    <dgm:pt modelId="{52C72830-1EAB-4EF6-8390-D42016CFE38F}" type="sibTrans" cxnId="{FAC08F62-623B-46EC-9201-C9234042DB96}">
      <dgm:prSet/>
      <dgm:spPr/>
      <dgm:t>
        <a:bodyPr/>
        <a:lstStyle/>
        <a:p>
          <a:endParaRPr lang="en-US"/>
        </a:p>
      </dgm:t>
    </dgm:pt>
    <dgm:pt modelId="{150A8DC9-0D55-48B0-842D-8771802AB43C}">
      <dgm:prSet/>
      <dgm:spPr/>
      <dgm:t>
        <a:bodyPr/>
        <a:lstStyle/>
        <a:p>
          <a:r>
            <a:rPr lang="en-GB" b="0" i="0" dirty="0"/>
            <a:t>CA scales the number of nodes in the Kubernetes cluster to accommodate the demand for running pods as </a:t>
          </a:r>
          <a:r>
            <a:rPr lang="en-GB" b="1" i="0" dirty="0"/>
            <a:t>determined by HPA </a:t>
          </a:r>
          <a:r>
            <a:rPr lang="en-GB" b="0" i="0" dirty="0"/>
            <a:t>and other factors such as resource constraints.</a:t>
          </a:r>
          <a:endParaRPr lang="en-US" dirty="0"/>
        </a:p>
      </dgm:t>
    </dgm:pt>
    <dgm:pt modelId="{3CC145DC-9FC9-4F5F-884C-AC61D01CA098}" type="parTrans" cxnId="{DF91F0DF-2317-4F55-8A9E-149BCF8BF223}">
      <dgm:prSet/>
      <dgm:spPr/>
      <dgm:t>
        <a:bodyPr/>
        <a:lstStyle/>
        <a:p>
          <a:endParaRPr lang="en-US"/>
        </a:p>
      </dgm:t>
    </dgm:pt>
    <dgm:pt modelId="{0C271BCE-8C92-4F7D-8B33-F8BDB1983FEE}" type="sibTrans" cxnId="{DF91F0DF-2317-4F55-8A9E-149BCF8BF223}">
      <dgm:prSet/>
      <dgm:spPr/>
      <dgm:t>
        <a:bodyPr/>
        <a:lstStyle/>
        <a:p>
          <a:endParaRPr lang="en-US"/>
        </a:p>
      </dgm:t>
    </dgm:pt>
    <dgm:pt modelId="{E86B9A77-D6C6-4BD3-B8AA-88CE3F3010B6}" type="pres">
      <dgm:prSet presAssocID="{D88A3BAF-611D-40C3-86E4-538C8ED0080E}" presName="linear" presStyleCnt="0">
        <dgm:presLayoutVars>
          <dgm:animLvl val="lvl"/>
          <dgm:resizeHandles val="exact"/>
        </dgm:presLayoutVars>
      </dgm:prSet>
      <dgm:spPr/>
    </dgm:pt>
    <dgm:pt modelId="{30513B6B-3A1C-4DBE-B79D-CF672CA830CE}" type="pres">
      <dgm:prSet presAssocID="{F86E54FD-AE1A-424E-869A-879EE4669741}" presName="parentText" presStyleLbl="node1" presStyleIdx="0" presStyleCnt="2">
        <dgm:presLayoutVars>
          <dgm:chMax val="0"/>
          <dgm:bulletEnabled val="1"/>
        </dgm:presLayoutVars>
      </dgm:prSet>
      <dgm:spPr/>
    </dgm:pt>
    <dgm:pt modelId="{50F22F0D-E1B0-4635-BD01-7ADFB28BC140}" type="pres">
      <dgm:prSet presAssocID="{52C72830-1EAB-4EF6-8390-D42016CFE38F}" presName="spacer" presStyleCnt="0"/>
      <dgm:spPr/>
    </dgm:pt>
    <dgm:pt modelId="{F0296F86-ECC4-4889-94DB-E8E740814FE5}" type="pres">
      <dgm:prSet presAssocID="{150A8DC9-0D55-48B0-842D-8771802AB43C}" presName="parentText" presStyleLbl="node1" presStyleIdx="1" presStyleCnt="2">
        <dgm:presLayoutVars>
          <dgm:chMax val="0"/>
          <dgm:bulletEnabled val="1"/>
        </dgm:presLayoutVars>
      </dgm:prSet>
      <dgm:spPr/>
    </dgm:pt>
  </dgm:ptLst>
  <dgm:cxnLst>
    <dgm:cxn modelId="{2536605F-D178-4DDD-9A44-ADD88E1FB498}" type="presOf" srcId="{D88A3BAF-611D-40C3-86E4-538C8ED0080E}" destId="{E86B9A77-D6C6-4BD3-B8AA-88CE3F3010B6}" srcOrd="0" destOrd="0" presId="urn:microsoft.com/office/officeart/2005/8/layout/vList2"/>
    <dgm:cxn modelId="{FAC08F62-623B-46EC-9201-C9234042DB96}" srcId="{D88A3BAF-611D-40C3-86E4-538C8ED0080E}" destId="{F86E54FD-AE1A-424E-869A-879EE4669741}" srcOrd="0" destOrd="0" parTransId="{FC2E53ED-1BC1-4BBB-8D75-66EE687C6E2B}" sibTransId="{52C72830-1EAB-4EF6-8390-D42016CFE38F}"/>
    <dgm:cxn modelId="{27DDFCC3-E1AC-4B98-9B24-839B79BE8B25}" type="presOf" srcId="{F86E54FD-AE1A-424E-869A-879EE4669741}" destId="{30513B6B-3A1C-4DBE-B79D-CF672CA830CE}" srcOrd="0" destOrd="0" presId="urn:microsoft.com/office/officeart/2005/8/layout/vList2"/>
    <dgm:cxn modelId="{320FACD5-1B8B-4C44-97E4-1A0E79BA212F}" type="presOf" srcId="{150A8DC9-0D55-48B0-842D-8771802AB43C}" destId="{F0296F86-ECC4-4889-94DB-E8E740814FE5}" srcOrd="0" destOrd="0" presId="urn:microsoft.com/office/officeart/2005/8/layout/vList2"/>
    <dgm:cxn modelId="{DF91F0DF-2317-4F55-8A9E-149BCF8BF223}" srcId="{D88A3BAF-611D-40C3-86E4-538C8ED0080E}" destId="{150A8DC9-0D55-48B0-842D-8771802AB43C}" srcOrd="1" destOrd="0" parTransId="{3CC145DC-9FC9-4F5F-884C-AC61D01CA098}" sibTransId="{0C271BCE-8C92-4F7D-8B33-F8BDB1983FEE}"/>
    <dgm:cxn modelId="{E0B089FE-B51B-482E-9670-3968087E8FA0}" type="presParOf" srcId="{E86B9A77-D6C6-4BD3-B8AA-88CE3F3010B6}" destId="{30513B6B-3A1C-4DBE-B79D-CF672CA830CE}" srcOrd="0" destOrd="0" presId="urn:microsoft.com/office/officeart/2005/8/layout/vList2"/>
    <dgm:cxn modelId="{39E6BA7F-C0B4-4DD6-B779-7C0451987611}" type="presParOf" srcId="{E86B9A77-D6C6-4BD3-B8AA-88CE3F3010B6}" destId="{50F22F0D-E1B0-4635-BD01-7ADFB28BC140}" srcOrd="1" destOrd="0" presId="urn:microsoft.com/office/officeart/2005/8/layout/vList2"/>
    <dgm:cxn modelId="{BB1202CD-0F30-4E5F-9530-37612D39C08E}" type="presParOf" srcId="{E86B9A77-D6C6-4BD3-B8AA-88CE3F3010B6}" destId="{F0296F86-ECC4-4889-94DB-E8E740814FE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EA00425-B116-4385-B56D-884191428979}"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305E59E2-4E79-424C-B108-2C8354DF30EE}">
      <dgm:prSet/>
      <dgm:spPr/>
      <dgm:t>
        <a:bodyPr/>
        <a:lstStyle/>
        <a:p>
          <a:r>
            <a:rPr lang="en-US" b="1"/>
            <a:t>Ensure all pods have resource requests specified</a:t>
          </a:r>
          <a:endParaRPr lang="en-US"/>
        </a:p>
      </dgm:t>
    </dgm:pt>
    <dgm:pt modelId="{5D88ADCD-D96C-47F5-8C6F-AE48C2A6854C}" type="parTrans" cxnId="{29D073AB-A39E-4AE1-855C-8449F56FF1EE}">
      <dgm:prSet/>
      <dgm:spPr/>
      <dgm:t>
        <a:bodyPr/>
        <a:lstStyle/>
        <a:p>
          <a:endParaRPr lang="en-US"/>
        </a:p>
      </dgm:t>
    </dgm:pt>
    <dgm:pt modelId="{D762939A-BA36-4D65-87DC-CD8EB7B4B509}" type="sibTrans" cxnId="{29D073AB-A39E-4AE1-855C-8449F56FF1EE}">
      <dgm:prSet/>
      <dgm:spPr/>
      <dgm:t>
        <a:bodyPr/>
        <a:lstStyle/>
        <a:p>
          <a:endParaRPr lang="en-US"/>
        </a:p>
      </dgm:t>
    </dgm:pt>
    <dgm:pt modelId="{C243D06C-6CC4-4B31-A82B-03233786644B}">
      <dgm:prSet/>
      <dgm:spPr/>
      <dgm:t>
        <a:bodyPr/>
        <a:lstStyle/>
        <a:p>
          <a:r>
            <a:rPr lang="en-US" b="1"/>
            <a:t>Install metrics-server</a:t>
          </a:r>
          <a:endParaRPr lang="en-US"/>
        </a:p>
      </dgm:t>
    </dgm:pt>
    <dgm:pt modelId="{36EE3696-EBC6-4CEC-B8E8-C206C13071D7}" type="parTrans" cxnId="{1F09F25C-D79B-4D31-A6BF-287750DBF9E1}">
      <dgm:prSet/>
      <dgm:spPr/>
      <dgm:t>
        <a:bodyPr/>
        <a:lstStyle/>
        <a:p>
          <a:endParaRPr lang="en-US"/>
        </a:p>
      </dgm:t>
    </dgm:pt>
    <dgm:pt modelId="{1AA1161A-0EB0-400A-8253-892317A72CB4}" type="sibTrans" cxnId="{1F09F25C-D79B-4D31-A6BF-287750DBF9E1}">
      <dgm:prSet/>
      <dgm:spPr/>
      <dgm:t>
        <a:bodyPr/>
        <a:lstStyle/>
        <a:p>
          <a:endParaRPr lang="en-US"/>
        </a:p>
      </dgm:t>
    </dgm:pt>
    <dgm:pt modelId="{CBF82D28-50B9-48F1-89DC-4B1794CE3853}">
      <dgm:prSet/>
      <dgm:spPr/>
      <dgm:t>
        <a:bodyPr/>
        <a:lstStyle/>
        <a:p>
          <a:r>
            <a:rPr lang="en-US" b="1"/>
            <a:t>Configure custom or external metrics(metric configured in values.yml)</a:t>
          </a:r>
          <a:endParaRPr lang="en-US"/>
        </a:p>
      </dgm:t>
    </dgm:pt>
    <dgm:pt modelId="{2D53FAA0-BE9D-4416-BF47-8F3D3225D40C}" type="parTrans" cxnId="{686873F6-13DA-4E3E-A533-F260A70A45E6}">
      <dgm:prSet/>
      <dgm:spPr/>
      <dgm:t>
        <a:bodyPr/>
        <a:lstStyle/>
        <a:p>
          <a:endParaRPr lang="en-US"/>
        </a:p>
      </dgm:t>
    </dgm:pt>
    <dgm:pt modelId="{87AB40BD-55F6-4D83-84F5-24705BF53FFA}" type="sibTrans" cxnId="{686873F6-13DA-4E3E-A533-F260A70A45E6}">
      <dgm:prSet/>
      <dgm:spPr/>
      <dgm:t>
        <a:bodyPr/>
        <a:lstStyle/>
        <a:p>
          <a:endParaRPr lang="en-US"/>
        </a:p>
      </dgm:t>
    </dgm:pt>
    <dgm:pt modelId="{EDA9155D-5C6E-4EF2-BC3E-FBADAC9A65E6}">
      <dgm:prSet/>
      <dgm:spPr/>
      <dgm:t>
        <a:bodyPr/>
        <a:lstStyle/>
        <a:p>
          <a:r>
            <a:rPr lang="en-US" b="1"/>
            <a:t>Configure cool-down period( set stabilizationWindowSeconds flag in hpa.yaml)</a:t>
          </a:r>
          <a:endParaRPr lang="en-US"/>
        </a:p>
      </dgm:t>
    </dgm:pt>
    <dgm:pt modelId="{70CF20B7-9B0D-43F0-A39E-61B5D52049C5}" type="parTrans" cxnId="{39058154-6C63-4096-9F59-DA345E5E2185}">
      <dgm:prSet/>
      <dgm:spPr/>
      <dgm:t>
        <a:bodyPr/>
        <a:lstStyle/>
        <a:p>
          <a:endParaRPr lang="en-US"/>
        </a:p>
      </dgm:t>
    </dgm:pt>
    <dgm:pt modelId="{A0BC7AA2-DB79-495E-8A18-4D3A68310C62}" type="sibTrans" cxnId="{39058154-6C63-4096-9F59-DA345E5E2185}">
      <dgm:prSet/>
      <dgm:spPr/>
      <dgm:t>
        <a:bodyPr/>
        <a:lstStyle/>
        <a:p>
          <a:endParaRPr lang="en-US"/>
        </a:p>
      </dgm:t>
    </dgm:pt>
    <dgm:pt modelId="{1C5C9941-CD27-4DF9-8C43-52E719460EAA}" type="pres">
      <dgm:prSet presAssocID="{BEA00425-B116-4385-B56D-884191428979}" presName="linear" presStyleCnt="0">
        <dgm:presLayoutVars>
          <dgm:animLvl val="lvl"/>
          <dgm:resizeHandles val="exact"/>
        </dgm:presLayoutVars>
      </dgm:prSet>
      <dgm:spPr/>
    </dgm:pt>
    <dgm:pt modelId="{D5F410B7-16A7-4BB0-BA32-C76D06951E95}" type="pres">
      <dgm:prSet presAssocID="{305E59E2-4E79-424C-B108-2C8354DF30EE}" presName="parentText" presStyleLbl="node1" presStyleIdx="0" presStyleCnt="4">
        <dgm:presLayoutVars>
          <dgm:chMax val="0"/>
          <dgm:bulletEnabled val="1"/>
        </dgm:presLayoutVars>
      </dgm:prSet>
      <dgm:spPr/>
    </dgm:pt>
    <dgm:pt modelId="{DA989AD0-9450-4614-9A4F-76A6C02B232B}" type="pres">
      <dgm:prSet presAssocID="{D762939A-BA36-4D65-87DC-CD8EB7B4B509}" presName="spacer" presStyleCnt="0"/>
      <dgm:spPr/>
    </dgm:pt>
    <dgm:pt modelId="{E00370D3-3E7F-42CC-B431-575122B9C477}" type="pres">
      <dgm:prSet presAssocID="{C243D06C-6CC4-4B31-A82B-03233786644B}" presName="parentText" presStyleLbl="node1" presStyleIdx="1" presStyleCnt="4">
        <dgm:presLayoutVars>
          <dgm:chMax val="0"/>
          <dgm:bulletEnabled val="1"/>
        </dgm:presLayoutVars>
      </dgm:prSet>
      <dgm:spPr/>
    </dgm:pt>
    <dgm:pt modelId="{B3345BBE-E2BD-47AC-B133-E94C640EDCF2}" type="pres">
      <dgm:prSet presAssocID="{1AA1161A-0EB0-400A-8253-892317A72CB4}" presName="spacer" presStyleCnt="0"/>
      <dgm:spPr/>
    </dgm:pt>
    <dgm:pt modelId="{F9656ACD-5A69-4C47-B23A-89FB17192B15}" type="pres">
      <dgm:prSet presAssocID="{CBF82D28-50B9-48F1-89DC-4B1794CE3853}" presName="parentText" presStyleLbl="node1" presStyleIdx="2" presStyleCnt="4">
        <dgm:presLayoutVars>
          <dgm:chMax val="0"/>
          <dgm:bulletEnabled val="1"/>
        </dgm:presLayoutVars>
      </dgm:prSet>
      <dgm:spPr/>
    </dgm:pt>
    <dgm:pt modelId="{455BC76D-B387-4FC1-B37B-41F8AC839E7F}" type="pres">
      <dgm:prSet presAssocID="{87AB40BD-55F6-4D83-84F5-24705BF53FFA}" presName="spacer" presStyleCnt="0"/>
      <dgm:spPr/>
    </dgm:pt>
    <dgm:pt modelId="{9651A882-8EDA-4EA4-905A-C0AF3A16ABC9}" type="pres">
      <dgm:prSet presAssocID="{EDA9155D-5C6E-4EF2-BC3E-FBADAC9A65E6}" presName="parentText" presStyleLbl="node1" presStyleIdx="3" presStyleCnt="4">
        <dgm:presLayoutVars>
          <dgm:chMax val="0"/>
          <dgm:bulletEnabled val="1"/>
        </dgm:presLayoutVars>
      </dgm:prSet>
      <dgm:spPr/>
    </dgm:pt>
  </dgm:ptLst>
  <dgm:cxnLst>
    <dgm:cxn modelId="{E3F8160D-8347-49B6-853A-B52BB8DF8EC9}" type="presOf" srcId="{BEA00425-B116-4385-B56D-884191428979}" destId="{1C5C9941-CD27-4DF9-8C43-52E719460EAA}" srcOrd="0" destOrd="0" presId="urn:microsoft.com/office/officeart/2005/8/layout/vList2"/>
    <dgm:cxn modelId="{45F7550E-6A72-45AF-AA33-50A5FBC0DDAF}" type="presOf" srcId="{C243D06C-6CC4-4B31-A82B-03233786644B}" destId="{E00370D3-3E7F-42CC-B431-575122B9C477}" srcOrd="0" destOrd="0" presId="urn:microsoft.com/office/officeart/2005/8/layout/vList2"/>
    <dgm:cxn modelId="{5C9EE918-4FC3-4844-8BB3-065C6078CDA6}" type="presOf" srcId="{CBF82D28-50B9-48F1-89DC-4B1794CE3853}" destId="{F9656ACD-5A69-4C47-B23A-89FB17192B15}" srcOrd="0" destOrd="0" presId="urn:microsoft.com/office/officeart/2005/8/layout/vList2"/>
    <dgm:cxn modelId="{1F09F25C-D79B-4D31-A6BF-287750DBF9E1}" srcId="{BEA00425-B116-4385-B56D-884191428979}" destId="{C243D06C-6CC4-4B31-A82B-03233786644B}" srcOrd="1" destOrd="0" parTransId="{36EE3696-EBC6-4CEC-B8E8-C206C13071D7}" sibTransId="{1AA1161A-0EB0-400A-8253-892317A72CB4}"/>
    <dgm:cxn modelId="{39058154-6C63-4096-9F59-DA345E5E2185}" srcId="{BEA00425-B116-4385-B56D-884191428979}" destId="{EDA9155D-5C6E-4EF2-BC3E-FBADAC9A65E6}" srcOrd="3" destOrd="0" parTransId="{70CF20B7-9B0D-43F0-A39E-61B5D52049C5}" sibTransId="{A0BC7AA2-DB79-495E-8A18-4D3A68310C62}"/>
    <dgm:cxn modelId="{29D073AB-A39E-4AE1-855C-8449F56FF1EE}" srcId="{BEA00425-B116-4385-B56D-884191428979}" destId="{305E59E2-4E79-424C-B108-2C8354DF30EE}" srcOrd="0" destOrd="0" parTransId="{5D88ADCD-D96C-47F5-8C6F-AE48C2A6854C}" sibTransId="{D762939A-BA36-4D65-87DC-CD8EB7B4B509}"/>
    <dgm:cxn modelId="{451F7FB4-665A-4257-9968-95D9B094E7B7}" type="presOf" srcId="{EDA9155D-5C6E-4EF2-BC3E-FBADAC9A65E6}" destId="{9651A882-8EDA-4EA4-905A-C0AF3A16ABC9}" srcOrd="0" destOrd="0" presId="urn:microsoft.com/office/officeart/2005/8/layout/vList2"/>
    <dgm:cxn modelId="{4057CBEA-6CBC-464C-8E74-0F56DDB57D94}" type="presOf" srcId="{305E59E2-4E79-424C-B108-2C8354DF30EE}" destId="{D5F410B7-16A7-4BB0-BA32-C76D06951E95}" srcOrd="0" destOrd="0" presId="urn:microsoft.com/office/officeart/2005/8/layout/vList2"/>
    <dgm:cxn modelId="{686873F6-13DA-4E3E-A533-F260A70A45E6}" srcId="{BEA00425-B116-4385-B56D-884191428979}" destId="{CBF82D28-50B9-48F1-89DC-4B1794CE3853}" srcOrd="2" destOrd="0" parTransId="{2D53FAA0-BE9D-4416-BF47-8F3D3225D40C}" sibTransId="{87AB40BD-55F6-4D83-84F5-24705BF53FFA}"/>
    <dgm:cxn modelId="{8E18001F-E1CB-4C87-A989-4197861AF46A}" type="presParOf" srcId="{1C5C9941-CD27-4DF9-8C43-52E719460EAA}" destId="{D5F410B7-16A7-4BB0-BA32-C76D06951E95}" srcOrd="0" destOrd="0" presId="urn:microsoft.com/office/officeart/2005/8/layout/vList2"/>
    <dgm:cxn modelId="{8BA17FF1-911B-4FEB-8DC2-668DE696A5D1}" type="presParOf" srcId="{1C5C9941-CD27-4DF9-8C43-52E719460EAA}" destId="{DA989AD0-9450-4614-9A4F-76A6C02B232B}" srcOrd="1" destOrd="0" presId="urn:microsoft.com/office/officeart/2005/8/layout/vList2"/>
    <dgm:cxn modelId="{F9426BD9-727A-439E-826C-0DC1FF347706}" type="presParOf" srcId="{1C5C9941-CD27-4DF9-8C43-52E719460EAA}" destId="{E00370D3-3E7F-42CC-B431-575122B9C477}" srcOrd="2" destOrd="0" presId="urn:microsoft.com/office/officeart/2005/8/layout/vList2"/>
    <dgm:cxn modelId="{A1A15492-9C21-4BD0-BCC3-AAD812580B32}" type="presParOf" srcId="{1C5C9941-CD27-4DF9-8C43-52E719460EAA}" destId="{B3345BBE-E2BD-47AC-B133-E94C640EDCF2}" srcOrd="3" destOrd="0" presId="urn:microsoft.com/office/officeart/2005/8/layout/vList2"/>
    <dgm:cxn modelId="{D6CE2B7A-8314-4C4C-B23C-A6C4BB01C529}" type="presParOf" srcId="{1C5C9941-CD27-4DF9-8C43-52E719460EAA}" destId="{F9656ACD-5A69-4C47-B23A-89FB17192B15}" srcOrd="4" destOrd="0" presId="urn:microsoft.com/office/officeart/2005/8/layout/vList2"/>
    <dgm:cxn modelId="{D2FEE74B-7EFF-4BD1-ACB2-AB4052604B78}" type="presParOf" srcId="{1C5C9941-CD27-4DF9-8C43-52E719460EAA}" destId="{455BC76D-B387-4FC1-B37B-41F8AC839E7F}" srcOrd="5" destOrd="0" presId="urn:microsoft.com/office/officeart/2005/8/layout/vList2"/>
    <dgm:cxn modelId="{3D40ABED-1B63-47C3-835A-96D3F1397415}" type="presParOf" srcId="{1C5C9941-CD27-4DF9-8C43-52E719460EAA}" destId="{9651A882-8EDA-4EA4-905A-C0AF3A16ABC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9B915C-EDB1-4280-B05C-ABEC350BE4B0}">
      <dsp:nvSpPr>
        <dsp:cNvPr id="0" name=""/>
        <dsp:cNvSpPr/>
      </dsp:nvSpPr>
      <dsp:spPr>
        <a:xfrm>
          <a:off x="2223" y="1276824"/>
          <a:ext cx="2555088" cy="127754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GB" sz="1700" b="1" i="0" kern="1200" dirty="0"/>
            <a:t>1. CPU utilization:</a:t>
          </a:r>
          <a:endParaRPr lang="en-US" sz="1700" kern="1200" dirty="0"/>
        </a:p>
      </dsp:txBody>
      <dsp:txXfrm>
        <a:off x="39641" y="1314242"/>
        <a:ext cx="2480252" cy="1202708"/>
      </dsp:txXfrm>
    </dsp:sp>
    <dsp:sp modelId="{3271D326-2E28-43EC-A92F-23A80C696D0F}">
      <dsp:nvSpPr>
        <dsp:cNvPr id="0" name=""/>
        <dsp:cNvSpPr/>
      </dsp:nvSpPr>
      <dsp:spPr>
        <a:xfrm>
          <a:off x="257731" y="2554369"/>
          <a:ext cx="255508" cy="958158"/>
        </a:xfrm>
        <a:custGeom>
          <a:avLst/>
          <a:gdLst/>
          <a:ahLst/>
          <a:cxnLst/>
          <a:rect l="0" t="0" r="0" b="0"/>
          <a:pathLst>
            <a:path>
              <a:moveTo>
                <a:pt x="0" y="0"/>
              </a:moveTo>
              <a:lnTo>
                <a:pt x="0" y="958158"/>
              </a:lnTo>
              <a:lnTo>
                <a:pt x="255508" y="958158"/>
              </a:lnTo>
            </a:path>
          </a:pathLst>
        </a:custGeom>
        <a:noFill/>
        <a:ln w="1905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413BB5D-74A3-4054-9ADE-315D2F63BCB9}">
      <dsp:nvSpPr>
        <dsp:cNvPr id="0" name=""/>
        <dsp:cNvSpPr/>
      </dsp:nvSpPr>
      <dsp:spPr>
        <a:xfrm>
          <a:off x="513240" y="2873755"/>
          <a:ext cx="2395426" cy="127754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b="1" i="0" kern="1200" dirty="0"/>
            <a:t>Scenario:</a:t>
          </a:r>
          <a:r>
            <a:rPr lang="en-GB" sz="1200" b="0" i="0" kern="1200" dirty="0"/>
            <a:t> A web application experiences high traffic during peak hours, leading to increased CPU utilization on the pods.</a:t>
          </a:r>
          <a:endParaRPr lang="en-US" sz="1200" kern="1200" dirty="0"/>
        </a:p>
      </dsp:txBody>
      <dsp:txXfrm>
        <a:off x="550658" y="2911173"/>
        <a:ext cx="2320590" cy="1202708"/>
      </dsp:txXfrm>
    </dsp:sp>
    <dsp:sp modelId="{20EC4A84-6682-4F50-8E26-72ECA1643CAF}">
      <dsp:nvSpPr>
        <dsp:cNvPr id="0" name=""/>
        <dsp:cNvSpPr/>
      </dsp:nvSpPr>
      <dsp:spPr>
        <a:xfrm>
          <a:off x="257731" y="2554369"/>
          <a:ext cx="255508" cy="2555088"/>
        </a:xfrm>
        <a:custGeom>
          <a:avLst/>
          <a:gdLst/>
          <a:ahLst/>
          <a:cxnLst/>
          <a:rect l="0" t="0" r="0" b="0"/>
          <a:pathLst>
            <a:path>
              <a:moveTo>
                <a:pt x="0" y="0"/>
              </a:moveTo>
              <a:lnTo>
                <a:pt x="0" y="2555088"/>
              </a:lnTo>
              <a:lnTo>
                <a:pt x="255508" y="2555088"/>
              </a:lnTo>
            </a:path>
          </a:pathLst>
        </a:custGeom>
        <a:noFill/>
        <a:ln w="1905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6939337-6B02-4A19-844F-812E4A66BA74}">
      <dsp:nvSpPr>
        <dsp:cNvPr id="0" name=""/>
        <dsp:cNvSpPr/>
      </dsp:nvSpPr>
      <dsp:spPr>
        <a:xfrm>
          <a:off x="513240" y="4470685"/>
          <a:ext cx="2484445" cy="1277544"/>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GB" sz="1000" b="1" i="0" kern="1200" dirty="0"/>
            <a:t>HPA configuration:</a:t>
          </a:r>
          <a:r>
            <a:rPr lang="en-GB" sz="1000" b="0" i="0" kern="1200" dirty="0"/>
            <a:t> Configure HPA to scale up the number of pods when the average CPU utilization across pods exceeds a defined threshold (e.g., 80%). As CPU usage decreases, HPA scales down pods to optimize resource usage.</a:t>
          </a:r>
          <a:endParaRPr lang="en-US" sz="1000" kern="1200" dirty="0"/>
        </a:p>
      </dsp:txBody>
      <dsp:txXfrm>
        <a:off x="550658" y="4508103"/>
        <a:ext cx="2409609" cy="1202708"/>
      </dsp:txXfrm>
    </dsp:sp>
    <dsp:sp modelId="{28F5D000-EE1F-4A62-ADEA-F006B6BF2865}">
      <dsp:nvSpPr>
        <dsp:cNvPr id="0" name=""/>
        <dsp:cNvSpPr/>
      </dsp:nvSpPr>
      <dsp:spPr>
        <a:xfrm>
          <a:off x="3196083" y="1276824"/>
          <a:ext cx="2555088" cy="1277544"/>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GB" sz="1700" b="1" i="0" kern="1200"/>
            <a:t>2. Memory utilization:</a:t>
          </a:r>
          <a:endParaRPr lang="en-US" sz="1700" kern="1200"/>
        </a:p>
      </dsp:txBody>
      <dsp:txXfrm>
        <a:off x="3233501" y="1314242"/>
        <a:ext cx="2480252" cy="1202708"/>
      </dsp:txXfrm>
    </dsp:sp>
    <dsp:sp modelId="{95994C21-0BE5-4D72-88CB-704F25251C76}">
      <dsp:nvSpPr>
        <dsp:cNvPr id="0" name=""/>
        <dsp:cNvSpPr/>
      </dsp:nvSpPr>
      <dsp:spPr>
        <a:xfrm>
          <a:off x="3451592" y="2554369"/>
          <a:ext cx="255508" cy="958158"/>
        </a:xfrm>
        <a:custGeom>
          <a:avLst/>
          <a:gdLst/>
          <a:ahLst/>
          <a:cxnLst/>
          <a:rect l="0" t="0" r="0" b="0"/>
          <a:pathLst>
            <a:path>
              <a:moveTo>
                <a:pt x="0" y="0"/>
              </a:moveTo>
              <a:lnTo>
                <a:pt x="0" y="958158"/>
              </a:lnTo>
              <a:lnTo>
                <a:pt x="255508" y="958158"/>
              </a:lnTo>
            </a:path>
          </a:pathLst>
        </a:custGeom>
        <a:noFill/>
        <a:ln w="1905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27A0881-D31F-4C50-A188-E10469A353C2}">
      <dsp:nvSpPr>
        <dsp:cNvPr id="0" name=""/>
        <dsp:cNvSpPr/>
      </dsp:nvSpPr>
      <dsp:spPr>
        <a:xfrm>
          <a:off x="3707101" y="2873755"/>
          <a:ext cx="2409857" cy="1277544"/>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1" i="0" kern="1200" dirty="0"/>
            <a:t>Scenario:</a:t>
          </a:r>
          <a:r>
            <a:rPr lang="en-GB" sz="1400" b="0" i="0" kern="1200" dirty="0"/>
            <a:t> A memory intensive application experiences increased memory consumption during specific processing tasks.</a:t>
          </a:r>
          <a:endParaRPr lang="en-US" sz="1400" kern="1200" dirty="0"/>
        </a:p>
      </dsp:txBody>
      <dsp:txXfrm>
        <a:off x="3744519" y="2911173"/>
        <a:ext cx="2335021" cy="1202708"/>
      </dsp:txXfrm>
    </dsp:sp>
    <dsp:sp modelId="{D74A44A3-30EC-4B7E-B5A7-4AA08B352413}">
      <dsp:nvSpPr>
        <dsp:cNvPr id="0" name=""/>
        <dsp:cNvSpPr/>
      </dsp:nvSpPr>
      <dsp:spPr>
        <a:xfrm>
          <a:off x="3451592" y="2554369"/>
          <a:ext cx="255508" cy="2555088"/>
        </a:xfrm>
        <a:custGeom>
          <a:avLst/>
          <a:gdLst/>
          <a:ahLst/>
          <a:cxnLst/>
          <a:rect l="0" t="0" r="0" b="0"/>
          <a:pathLst>
            <a:path>
              <a:moveTo>
                <a:pt x="0" y="0"/>
              </a:moveTo>
              <a:lnTo>
                <a:pt x="0" y="2555088"/>
              </a:lnTo>
              <a:lnTo>
                <a:pt x="255508" y="2555088"/>
              </a:lnTo>
            </a:path>
          </a:pathLst>
        </a:custGeom>
        <a:noFill/>
        <a:ln w="1905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9D79908-780F-4D87-81D5-411997060353}">
      <dsp:nvSpPr>
        <dsp:cNvPr id="0" name=""/>
        <dsp:cNvSpPr/>
      </dsp:nvSpPr>
      <dsp:spPr>
        <a:xfrm>
          <a:off x="3707101" y="4470685"/>
          <a:ext cx="2392114" cy="127754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b="1" i="0" kern="1200" dirty="0"/>
            <a:t>HPA configuration:</a:t>
          </a:r>
          <a:r>
            <a:rPr lang="en-GB" sz="1100" b="0" i="0" kern="1200" dirty="0"/>
            <a:t> Set HPA to scale up pods when the average memory utilization across pods surpasses a defined threshold (e.g., 70%). This ensures sufficient memory availability for the application.</a:t>
          </a:r>
          <a:endParaRPr lang="en-US" sz="1100" kern="1200" dirty="0"/>
        </a:p>
      </dsp:txBody>
      <dsp:txXfrm>
        <a:off x="3744519" y="4508103"/>
        <a:ext cx="2317278" cy="1202708"/>
      </dsp:txXfrm>
    </dsp:sp>
    <dsp:sp modelId="{DABF4D71-D3EF-4F63-BD60-0F44EFED3362}">
      <dsp:nvSpPr>
        <dsp:cNvPr id="0" name=""/>
        <dsp:cNvSpPr/>
      </dsp:nvSpPr>
      <dsp:spPr>
        <a:xfrm>
          <a:off x="6389944" y="1276824"/>
          <a:ext cx="2555088" cy="1277544"/>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GB" sz="1700" b="1" i="0" kern="1200"/>
            <a:t>3. Concurrent requests:</a:t>
          </a:r>
          <a:endParaRPr lang="en-US" sz="1700" kern="1200"/>
        </a:p>
      </dsp:txBody>
      <dsp:txXfrm>
        <a:off x="6427362" y="1314242"/>
        <a:ext cx="2480252" cy="1202708"/>
      </dsp:txXfrm>
    </dsp:sp>
    <dsp:sp modelId="{72485172-D63A-4857-9232-2BB2161BACE3}">
      <dsp:nvSpPr>
        <dsp:cNvPr id="0" name=""/>
        <dsp:cNvSpPr/>
      </dsp:nvSpPr>
      <dsp:spPr>
        <a:xfrm>
          <a:off x="6645453" y="2554369"/>
          <a:ext cx="255508" cy="958158"/>
        </a:xfrm>
        <a:custGeom>
          <a:avLst/>
          <a:gdLst/>
          <a:ahLst/>
          <a:cxnLst/>
          <a:rect l="0" t="0" r="0" b="0"/>
          <a:pathLst>
            <a:path>
              <a:moveTo>
                <a:pt x="0" y="0"/>
              </a:moveTo>
              <a:lnTo>
                <a:pt x="0" y="958158"/>
              </a:lnTo>
              <a:lnTo>
                <a:pt x="255508" y="958158"/>
              </a:lnTo>
            </a:path>
          </a:pathLst>
        </a:custGeom>
        <a:noFill/>
        <a:ln w="1905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91075A3-4528-40FA-9A0D-D5DDEF3AD2BB}">
      <dsp:nvSpPr>
        <dsp:cNvPr id="0" name=""/>
        <dsp:cNvSpPr/>
      </dsp:nvSpPr>
      <dsp:spPr>
        <a:xfrm>
          <a:off x="6900962" y="2873755"/>
          <a:ext cx="2300131" cy="127754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1" i="0" kern="1200" dirty="0"/>
            <a:t>Scenario:</a:t>
          </a:r>
          <a:r>
            <a:rPr lang="en-GB" sz="1400" b="0" i="0" kern="1200" dirty="0"/>
            <a:t> An API service experiences bursts of concurrent requests, requiring additional pods to handle the load effectively.</a:t>
          </a:r>
          <a:endParaRPr lang="en-US" sz="1400" kern="1200" dirty="0"/>
        </a:p>
      </dsp:txBody>
      <dsp:txXfrm>
        <a:off x="6938380" y="2911173"/>
        <a:ext cx="2225295" cy="1202708"/>
      </dsp:txXfrm>
    </dsp:sp>
    <dsp:sp modelId="{1C8F0C99-CAD1-408B-90B9-3847AA546FB4}">
      <dsp:nvSpPr>
        <dsp:cNvPr id="0" name=""/>
        <dsp:cNvSpPr/>
      </dsp:nvSpPr>
      <dsp:spPr>
        <a:xfrm>
          <a:off x="6645453" y="2554369"/>
          <a:ext cx="255508" cy="2555088"/>
        </a:xfrm>
        <a:custGeom>
          <a:avLst/>
          <a:gdLst/>
          <a:ahLst/>
          <a:cxnLst/>
          <a:rect l="0" t="0" r="0" b="0"/>
          <a:pathLst>
            <a:path>
              <a:moveTo>
                <a:pt x="0" y="0"/>
              </a:moveTo>
              <a:lnTo>
                <a:pt x="0" y="2555088"/>
              </a:lnTo>
              <a:lnTo>
                <a:pt x="255508" y="2555088"/>
              </a:lnTo>
            </a:path>
          </a:pathLst>
        </a:custGeom>
        <a:noFill/>
        <a:ln w="1905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4EF8DC5-F425-4FB7-A4DC-126BBB4F3A6E}">
      <dsp:nvSpPr>
        <dsp:cNvPr id="0" name=""/>
        <dsp:cNvSpPr/>
      </dsp:nvSpPr>
      <dsp:spPr>
        <a:xfrm>
          <a:off x="6900962" y="4470685"/>
          <a:ext cx="2317853" cy="127754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GB" sz="1050" b="1" i="0" kern="1200" dirty="0"/>
            <a:t>HPA configuration:</a:t>
          </a:r>
          <a:r>
            <a:rPr lang="en-GB" sz="1050" b="0" i="0" kern="1200" dirty="0"/>
            <a:t> Configure HPA to scale based on the number of concurrent requests or connections to the service. As the number of requests increases, HPA scales up pods to maintain responsiveness.</a:t>
          </a:r>
          <a:endParaRPr lang="en-US" sz="1050" kern="1200" dirty="0"/>
        </a:p>
      </dsp:txBody>
      <dsp:txXfrm>
        <a:off x="6938380" y="4508103"/>
        <a:ext cx="2243017" cy="1202708"/>
      </dsp:txXfrm>
    </dsp:sp>
    <dsp:sp modelId="{817BBEB8-743E-454E-8EBC-F1397F5C2034}">
      <dsp:nvSpPr>
        <dsp:cNvPr id="0" name=""/>
        <dsp:cNvSpPr/>
      </dsp:nvSpPr>
      <dsp:spPr>
        <a:xfrm>
          <a:off x="9583805" y="1276824"/>
          <a:ext cx="2555088" cy="1277544"/>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GB" sz="1700" b="1" i="0" kern="1200"/>
            <a:t>4. Queue length:</a:t>
          </a:r>
          <a:endParaRPr lang="en-US" sz="1700" kern="1200"/>
        </a:p>
      </dsp:txBody>
      <dsp:txXfrm>
        <a:off x="9621223" y="1314242"/>
        <a:ext cx="2480252" cy="1202708"/>
      </dsp:txXfrm>
    </dsp:sp>
    <dsp:sp modelId="{5ACB9626-F062-4E33-AB70-F7F27F352DE6}">
      <dsp:nvSpPr>
        <dsp:cNvPr id="0" name=""/>
        <dsp:cNvSpPr/>
      </dsp:nvSpPr>
      <dsp:spPr>
        <a:xfrm>
          <a:off x="9839314" y="2554369"/>
          <a:ext cx="255508" cy="958158"/>
        </a:xfrm>
        <a:custGeom>
          <a:avLst/>
          <a:gdLst/>
          <a:ahLst/>
          <a:cxnLst/>
          <a:rect l="0" t="0" r="0" b="0"/>
          <a:pathLst>
            <a:path>
              <a:moveTo>
                <a:pt x="0" y="0"/>
              </a:moveTo>
              <a:lnTo>
                <a:pt x="0" y="958158"/>
              </a:lnTo>
              <a:lnTo>
                <a:pt x="255508" y="958158"/>
              </a:lnTo>
            </a:path>
          </a:pathLst>
        </a:custGeom>
        <a:noFill/>
        <a:ln w="1905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29EE5EF-6778-4A4C-A646-26B43AF0EB9D}">
      <dsp:nvSpPr>
        <dsp:cNvPr id="0" name=""/>
        <dsp:cNvSpPr/>
      </dsp:nvSpPr>
      <dsp:spPr>
        <a:xfrm>
          <a:off x="10094823" y="2873755"/>
          <a:ext cx="2044070" cy="1277544"/>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b="1" i="0" kern="1200" dirty="0"/>
            <a:t>Scenario:</a:t>
          </a:r>
          <a:r>
            <a:rPr lang="en-GB" sz="1200" b="0" i="0" kern="1200" dirty="0"/>
            <a:t> A message queue processing application experiences a backlog of messages, requiring more pods to process them efficiently.</a:t>
          </a:r>
          <a:endParaRPr lang="en-US" sz="1200" kern="1200" dirty="0"/>
        </a:p>
      </dsp:txBody>
      <dsp:txXfrm>
        <a:off x="10132241" y="2911173"/>
        <a:ext cx="1969234" cy="1202708"/>
      </dsp:txXfrm>
    </dsp:sp>
    <dsp:sp modelId="{7882E599-6BCD-483D-ADF3-822184F14795}">
      <dsp:nvSpPr>
        <dsp:cNvPr id="0" name=""/>
        <dsp:cNvSpPr/>
      </dsp:nvSpPr>
      <dsp:spPr>
        <a:xfrm>
          <a:off x="9839314" y="2554369"/>
          <a:ext cx="255508" cy="2555088"/>
        </a:xfrm>
        <a:custGeom>
          <a:avLst/>
          <a:gdLst/>
          <a:ahLst/>
          <a:cxnLst/>
          <a:rect l="0" t="0" r="0" b="0"/>
          <a:pathLst>
            <a:path>
              <a:moveTo>
                <a:pt x="0" y="0"/>
              </a:moveTo>
              <a:lnTo>
                <a:pt x="0" y="2555088"/>
              </a:lnTo>
              <a:lnTo>
                <a:pt x="255508" y="2555088"/>
              </a:lnTo>
            </a:path>
          </a:pathLst>
        </a:custGeom>
        <a:noFill/>
        <a:ln w="1905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42C0C02-18EA-442A-8880-181401760396}">
      <dsp:nvSpPr>
        <dsp:cNvPr id="0" name=""/>
        <dsp:cNvSpPr/>
      </dsp:nvSpPr>
      <dsp:spPr>
        <a:xfrm>
          <a:off x="10094823" y="4470685"/>
          <a:ext cx="2044070" cy="1277544"/>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GB" sz="1050" b="1" i="0" kern="1200" dirty="0"/>
            <a:t>HPA configuration:</a:t>
          </a:r>
          <a:r>
            <a:rPr lang="en-GB" sz="1050" b="0" i="0" kern="1200" dirty="0"/>
            <a:t> Set HPA to scale based on the length of the message queue. As the queue length grows, HPA scales up pods to accelerate message processing and reduce backlog.</a:t>
          </a:r>
          <a:endParaRPr lang="en-US" sz="1050" kern="1200" dirty="0"/>
        </a:p>
      </dsp:txBody>
      <dsp:txXfrm>
        <a:off x="10132241" y="4508103"/>
        <a:ext cx="1969234" cy="12027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DF435-7821-4B5D-8C36-112217165FED}">
      <dsp:nvSpPr>
        <dsp:cNvPr id="0" name=""/>
        <dsp:cNvSpPr/>
      </dsp:nvSpPr>
      <dsp:spPr>
        <a:xfrm>
          <a:off x="2369902" y="0"/>
          <a:ext cx="5213839" cy="5213839"/>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C813C7-AFFE-4A4B-B66E-FFCDFBE34D19}">
      <dsp:nvSpPr>
        <dsp:cNvPr id="0" name=""/>
        <dsp:cNvSpPr/>
      </dsp:nvSpPr>
      <dsp:spPr>
        <a:xfrm>
          <a:off x="2865217" y="495314"/>
          <a:ext cx="2033397" cy="2033397"/>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err="1"/>
            <a:t>VirtualMachineScaleSets</a:t>
          </a:r>
          <a:endParaRPr lang="en-US" sz="1100" b="1" kern="1200" dirty="0"/>
        </a:p>
      </dsp:txBody>
      <dsp:txXfrm>
        <a:off x="2964479" y="594576"/>
        <a:ext cx="1834873" cy="1834873"/>
      </dsp:txXfrm>
    </dsp:sp>
    <dsp:sp modelId="{F50AD488-AE02-4272-946E-FA13DB6DD5CA}">
      <dsp:nvSpPr>
        <dsp:cNvPr id="0" name=""/>
        <dsp:cNvSpPr/>
      </dsp:nvSpPr>
      <dsp:spPr>
        <a:xfrm>
          <a:off x="5055029" y="495314"/>
          <a:ext cx="2033397" cy="2033397"/>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err="1"/>
            <a:t>AvailabilitySet</a:t>
          </a:r>
          <a:endParaRPr lang="en-US" sz="1100" kern="1200" dirty="0"/>
        </a:p>
      </dsp:txBody>
      <dsp:txXfrm>
        <a:off x="5154291" y="594576"/>
        <a:ext cx="1834873" cy="1834873"/>
      </dsp:txXfrm>
    </dsp:sp>
    <dsp:sp modelId="{3FE15096-B820-4364-B625-501C593A79B0}">
      <dsp:nvSpPr>
        <dsp:cNvPr id="0" name=""/>
        <dsp:cNvSpPr/>
      </dsp:nvSpPr>
      <dsp:spPr>
        <a:xfrm>
          <a:off x="2865217" y="2685127"/>
          <a:ext cx="2033397" cy="2033397"/>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t>Virtual Node</a:t>
          </a:r>
          <a:endParaRPr lang="en-US" sz="1100" b="1" kern="1200" dirty="0"/>
        </a:p>
      </dsp:txBody>
      <dsp:txXfrm>
        <a:off x="2964479" y="2784389"/>
        <a:ext cx="1834873" cy="1834873"/>
      </dsp:txXfrm>
    </dsp:sp>
    <dsp:sp modelId="{E004091C-3F15-40E4-8F07-9F3804C25ECC}">
      <dsp:nvSpPr>
        <dsp:cNvPr id="0" name=""/>
        <dsp:cNvSpPr/>
      </dsp:nvSpPr>
      <dsp:spPr>
        <a:xfrm>
          <a:off x="5055029" y="2685127"/>
          <a:ext cx="2033397" cy="2033397"/>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err="1"/>
            <a:t>LowPriority</a:t>
          </a:r>
          <a:endParaRPr lang="en-US" sz="1100" kern="1200" dirty="0"/>
        </a:p>
      </dsp:txBody>
      <dsp:txXfrm>
        <a:off x="5154291" y="2784389"/>
        <a:ext cx="1834873" cy="1834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D28638-3438-496A-8583-74E59647EB23}">
      <dsp:nvSpPr>
        <dsp:cNvPr id="0" name=""/>
        <dsp:cNvSpPr/>
      </dsp:nvSpPr>
      <dsp:spPr>
        <a:xfrm>
          <a:off x="9990126" y="2767224"/>
          <a:ext cx="1131268" cy="392671"/>
        </a:xfrm>
        <a:custGeom>
          <a:avLst/>
          <a:gdLst/>
          <a:ahLst/>
          <a:cxnLst/>
          <a:rect l="0" t="0" r="0" b="0"/>
          <a:pathLst>
            <a:path>
              <a:moveTo>
                <a:pt x="0" y="0"/>
              </a:moveTo>
              <a:lnTo>
                <a:pt x="0" y="196335"/>
              </a:lnTo>
              <a:lnTo>
                <a:pt x="1131268" y="196335"/>
              </a:lnTo>
              <a:lnTo>
                <a:pt x="1131268" y="392671"/>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6CD585-BCC9-4385-BAC0-0325C99B48C9}">
      <dsp:nvSpPr>
        <dsp:cNvPr id="0" name=""/>
        <dsp:cNvSpPr/>
      </dsp:nvSpPr>
      <dsp:spPr>
        <a:xfrm>
          <a:off x="8858857" y="2767224"/>
          <a:ext cx="1131268" cy="392671"/>
        </a:xfrm>
        <a:custGeom>
          <a:avLst/>
          <a:gdLst/>
          <a:ahLst/>
          <a:cxnLst/>
          <a:rect l="0" t="0" r="0" b="0"/>
          <a:pathLst>
            <a:path>
              <a:moveTo>
                <a:pt x="1131268" y="0"/>
              </a:moveTo>
              <a:lnTo>
                <a:pt x="1131268" y="196335"/>
              </a:lnTo>
              <a:lnTo>
                <a:pt x="0" y="196335"/>
              </a:lnTo>
              <a:lnTo>
                <a:pt x="0" y="392671"/>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41B2E9-5498-49AD-8F1C-22E55ADB826A}">
      <dsp:nvSpPr>
        <dsp:cNvPr id="0" name=""/>
        <dsp:cNvSpPr/>
      </dsp:nvSpPr>
      <dsp:spPr>
        <a:xfrm>
          <a:off x="5465051" y="2767224"/>
          <a:ext cx="1131268" cy="392671"/>
        </a:xfrm>
        <a:custGeom>
          <a:avLst/>
          <a:gdLst/>
          <a:ahLst/>
          <a:cxnLst/>
          <a:rect l="0" t="0" r="0" b="0"/>
          <a:pathLst>
            <a:path>
              <a:moveTo>
                <a:pt x="0" y="0"/>
              </a:moveTo>
              <a:lnTo>
                <a:pt x="0" y="196335"/>
              </a:lnTo>
              <a:lnTo>
                <a:pt x="1131268" y="196335"/>
              </a:lnTo>
              <a:lnTo>
                <a:pt x="1131268" y="392671"/>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04FCF2-E43B-499C-8850-3D9027019631}">
      <dsp:nvSpPr>
        <dsp:cNvPr id="0" name=""/>
        <dsp:cNvSpPr/>
      </dsp:nvSpPr>
      <dsp:spPr>
        <a:xfrm>
          <a:off x="4333782" y="2767224"/>
          <a:ext cx="1131268" cy="392671"/>
        </a:xfrm>
        <a:custGeom>
          <a:avLst/>
          <a:gdLst/>
          <a:ahLst/>
          <a:cxnLst/>
          <a:rect l="0" t="0" r="0" b="0"/>
          <a:pathLst>
            <a:path>
              <a:moveTo>
                <a:pt x="1131268" y="0"/>
              </a:moveTo>
              <a:lnTo>
                <a:pt x="1131268" y="196335"/>
              </a:lnTo>
              <a:lnTo>
                <a:pt x="0" y="196335"/>
              </a:lnTo>
              <a:lnTo>
                <a:pt x="0" y="392671"/>
              </a:lnTo>
            </a:path>
          </a:pathLst>
        </a:custGeom>
        <a:noFill/>
        <a:ln w="1905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E81DEA-6FFE-4DFA-955F-BE62AE33C593}">
      <dsp:nvSpPr>
        <dsp:cNvPr id="0" name=""/>
        <dsp:cNvSpPr/>
      </dsp:nvSpPr>
      <dsp:spPr>
        <a:xfrm>
          <a:off x="5042" y="1832291"/>
          <a:ext cx="1869865" cy="93493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b="1" i="0" kern="1200"/>
            <a:t>Cluster Autoscale:</a:t>
          </a:r>
          <a:endParaRPr lang="en-US" sz="1500" kern="1200"/>
        </a:p>
      </dsp:txBody>
      <dsp:txXfrm>
        <a:off x="5042" y="1832291"/>
        <a:ext cx="1869865" cy="934932"/>
      </dsp:txXfrm>
    </dsp:sp>
    <dsp:sp modelId="{CAD91282-B565-41AA-BF4B-917BF044D91E}">
      <dsp:nvSpPr>
        <dsp:cNvPr id="0" name=""/>
        <dsp:cNvSpPr/>
      </dsp:nvSpPr>
      <dsp:spPr>
        <a:xfrm>
          <a:off x="2267580" y="1832291"/>
          <a:ext cx="1869865" cy="93493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b="1" i="0" kern="1200"/>
            <a:t>Node Pool Autoscale</a:t>
          </a:r>
          <a:endParaRPr lang="en-US" sz="1500" kern="1200"/>
        </a:p>
      </dsp:txBody>
      <dsp:txXfrm>
        <a:off x="2267580" y="1832291"/>
        <a:ext cx="1869865" cy="934932"/>
      </dsp:txXfrm>
    </dsp:sp>
    <dsp:sp modelId="{DB900D49-B94A-467C-A6D4-D2AFB4C44CD7}">
      <dsp:nvSpPr>
        <dsp:cNvPr id="0" name=""/>
        <dsp:cNvSpPr/>
      </dsp:nvSpPr>
      <dsp:spPr>
        <a:xfrm>
          <a:off x="4530118" y="1832291"/>
          <a:ext cx="1869865" cy="93493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b="1" i="0" kern="1200"/>
            <a:t>POD Autoscale:</a:t>
          </a:r>
          <a:endParaRPr lang="en-US" sz="1500" kern="1200"/>
        </a:p>
      </dsp:txBody>
      <dsp:txXfrm>
        <a:off x="4530118" y="1832291"/>
        <a:ext cx="1869865" cy="934932"/>
      </dsp:txXfrm>
    </dsp:sp>
    <dsp:sp modelId="{7F389022-EE35-4E67-9D16-F15661CA8440}">
      <dsp:nvSpPr>
        <dsp:cNvPr id="0" name=""/>
        <dsp:cNvSpPr/>
      </dsp:nvSpPr>
      <dsp:spPr>
        <a:xfrm>
          <a:off x="3398849" y="3159895"/>
          <a:ext cx="1869865" cy="93493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b="1" i="0" kern="1200"/>
            <a:t>Horizontal Pod Autoscale (HPA):</a:t>
          </a:r>
          <a:endParaRPr lang="en-US" sz="1500" kern="1200"/>
        </a:p>
      </dsp:txBody>
      <dsp:txXfrm>
        <a:off x="3398849" y="3159895"/>
        <a:ext cx="1869865" cy="934932"/>
      </dsp:txXfrm>
    </dsp:sp>
    <dsp:sp modelId="{D8B0362D-A0D2-4C93-A909-8CF353BE8FC8}">
      <dsp:nvSpPr>
        <dsp:cNvPr id="0" name=""/>
        <dsp:cNvSpPr/>
      </dsp:nvSpPr>
      <dsp:spPr>
        <a:xfrm>
          <a:off x="5661386" y="3159895"/>
          <a:ext cx="1869865" cy="93493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b="1" i="0" kern="1200"/>
            <a:t>Vertical Pod Autoscale (VPA):</a:t>
          </a:r>
          <a:endParaRPr lang="en-US" sz="1500" kern="1200"/>
        </a:p>
      </dsp:txBody>
      <dsp:txXfrm>
        <a:off x="5661386" y="3159895"/>
        <a:ext cx="1869865" cy="934932"/>
      </dsp:txXfrm>
    </dsp:sp>
    <dsp:sp modelId="{9269A419-0EC8-4793-9B69-EBBD832CF463}">
      <dsp:nvSpPr>
        <dsp:cNvPr id="0" name=""/>
        <dsp:cNvSpPr/>
      </dsp:nvSpPr>
      <dsp:spPr>
        <a:xfrm>
          <a:off x="9055193" y="1832291"/>
          <a:ext cx="1869865" cy="93493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i="0" kern="1200"/>
            <a:t>Event-Driven Autoscaling</a:t>
          </a:r>
          <a:endParaRPr lang="en-US" sz="1500" kern="1200"/>
        </a:p>
      </dsp:txBody>
      <dsp:txXfrm>
        <a:off x="9055193" y="1832291"/>
        <a:ext cx="1869865" cy="934932"/>
      </dsp:txXfrm>
    </dsp:sp>
    <dsp:sp modelId="{FE00F7A1-73E9-4667-A10E-4F897E5ADE2D}">
      <dsp:nvSpPr>
        <dsp:cNvPr id="0" name=""/>
        <dsp:cNvSpPr/>
      </dsp:nvSpPr>
      <dsp:spPr>
        <a:xfrm>
          <a:off x="7923924" y="3159895"/>
          <a:ext cx="1869865" cy="93493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i="0" kern="1200"/>
            <a:t>POD Autoscale with Keda</a:t>
          </a:r>
          <a:endParaRPr lang="en-US" sz="1500" kern="1200"/>
        </a:p>
      </dsp:txBody>
      <dsp:txXfrm>
        <a:off x="7923924" y="3159895"/>
        <a:ext cx="1869865" cy="934932"/>
      </dsp:txXfrm>
    </dsp:sp>
    <dsp:sp modelId="{29E3190E-94BC-49B2-AA02-B45A002FA50C}">
      <dsp:nvSpPr>
        <dsp:cNvPr id="0" name=""/>
        <dsp:cNvSpPr/>
      </dsp:nvSpPr>
      <dsp:spPr>
        <a:xfrm>
          <a:off x="10186462" y="3159895"/>
          <a:ext cx="1869865" cy="93493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b="1" i="0" kern="1200"/>
            <a:t>Trigger Cluster Autoscale with Azure Function 	</a:t>
          </a:r>
          <a:endParaRPr lang="en-US" sz="1500" kern="1200"/>
        </a:p>
      </dsp:txBody>
      <dsp:txXfrm>
        <a:off x="10186462" y="3159895"/>
        <a:ext cx="1869865" cy="9349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2EE374-AD58-41C2-B90E-84DC0BB37B6C}">
      <dsp:nvSpPr>
        <dsp:cNvPr id="0" name=""/>
        <dsp:cNvSpPr/>
      </dsp:nvSpPr>
      <dsp:spPr>
        <a:xfrm>
          <a:off x="11438" y="560703"/>
          <a:ext cx="5438217" cy="589274"/>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GB" sz="2400" b="1" i="0" kern="1200" dirty="0"/>
            <a:t>Cluster autoscaling:</a:t>
          </a:r>
          <a:endParaRPr lang="en-US" sz="2400" kern="1200" dirty="0"/>
        </a:p>
      </dsp:txBody>
      <dsp:txXfrm>
        <a:off x="11438" y="560703"/>
        <a:ext cx="5438217" cy="589274"/>
      </dsp:txXfrm>
    </dsp:sp>
    <dsp:sp modelId="{649ADF83-AB13-4558-AF45-523CC22D8AB1}">
      <dsp:nvSpPr>
        <dsp:cNvPr id="0" name=""/>
        <dsp:cNvSpPr/>
      </dsp:nvSpPr>
      <dsp:spPr>
        <a:xfrm>
          <a:off x="11438" y="1149978"/>
          <a:ext cx="5438217" cy="4172399"/>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GB" sz="2400" b="0" i="0" kern="1200" dirty="0"/>
            <a:t>Scales the </a:t>
          </a:r>
          <a:r>
            <a:rPr lang="en-GB" sz="2400" b="1" i="0" kern="1200" dirty="0"/>
            <a:t>total number of nodes </a:t>
          </a:r>
          <a:r>
            <a:rPr lang="en-GB" sz="2400" b="0" i="0" kern="1200" dirty="0"/>
            <a:t>in the cluster based on pod resource requests and scheduling requirements.</a:t>
          </a:r>
          <a:endParaRPr lang="en-US" sz="2400" kern="1200" dirty="0"/>
        </a:p>
        <a:p>
          <a:pPr marL="228600" lvl="1" indent="-228600" algn="l" defTabSz="1066800">
            <a:lnSpc>
              <a:spcPct val="90000"/>
            </a:lnSpc>
            <a:spcBef>
              <a:spcPct val="0"/>
            </a:spcBef>
            <a:spcAft>
              <a:spcPct val="15000"/>
            </a:spcAft>
            <a:buChar char="•"/>
          </a:pPr>
          <a:r>
            <a:rPr lang="en-GB" sz="2400" b="0" i="0" kern="1200" dirty="0"/>
            <a:t>Operates at the </a:t>
          </a:r>
          <a:r>
            <a:rPr lang="en-GB" sz="2400" b="1" i="0" kern="1200" dirty="0"/>
            <a:t>cluster level</a:t>
          </a:r>
          <a:r>
            <a:rPr lang="en-GB" sz="2400" b="0" i="0" kern="1200" dirty="0"/>
            <a:t> and    applies to all node pools within the cluster.</a:t>
          </a:r>
          <a:endParaRPr lang="en-US" sz="2400" kern="1200" dirty="0"/>
        </a:p>
        <a:p>
          <a:pPr marL="228600" lvl="1" indent="-228600" algn="l" defTabSz="1066800">
            <a:lnSpc>
              <a:spcPct val="90000"/>
            </a:lnSpc>
            <a:spcBef>
              <a:spcPct val="0"/>
            </a:spcBef>
            <a:spcAft>
              <a:spcPct val="15000"/>
            </a:spcAft>
            <a:buChar char="•"/>
          </a:pPr>
          <a:r>
            <a:rPr lang="en-GB" sz="2400" b="0" i="0" kern="1200" dirty="0"/>
            <a:t>Ensures sufficient resources are available for all pods across the cluster.</a:t>
          </a:r>
          <a:endParaRPr lang="en-US" sz="2400" kern="1200" dirty="0"/>
        </a:p>
      </dsp:txBody>
      <dsp:txXfrm>
        <a:off x="11438" y="1149978"/>
        <a:ext cx="5438217" cy="4172399"/>
      </dsp:txXfrm>
    </dsp:sp>
    <dsp:sp modelId="{9464576D-3F5F-4F93-9350-36A56214B69F}">
      <dsp:nvSpPr>
        <dsp:cNvPr id="0" name=""/>
        <dsp:cNvSpPr/>
      </dsp:nvSpPr>
      <dsp:spPr>
        <a:xfrm>
          <a:off x="6222444" y="546189"/>
          <a:ext cx="5438217" cy="589274"/>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GB" sz="2400" b="1" i="0" kern="1200" dirty="0"/>
            <a:t>Node pool autoscaling:</a:t>
          </a:r>
          <a:endParaRPr lang="en-US" sz="2400" kern="1200" dirty="0"/>
        </a:p>
      </dsp:txBody>
      <dsp:txXfrm>
        <a:off x="6222444" y="546189"/>
        <a:ext cx="5438217" cy="589274"/>
      </dsp:txXfrm>
    </dsp:sp>
    <dsp:sp modelId="{CD8F27D4-E088-4A88-BF87-989334848725}">
      <dsp:nvSpPr>
        <dsp:cNvPr id="0" name=""/>
        <dsp:cNvSpPr/>
      </dsp:nvSpPr>
      <dsp:spPr>
        <a:xfrm>
          <a:off x="6211006" y="1149978"/>
          <a:ext cx="5438217" cy="4172399"/>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GB" sz="2400" b="0" i="0" kern="1200" dirty="0"/>
            <a:t>Scales the number of nodes </a:t>
          </a:r>
          <a:r>
            <a:rPr lang="en-GB" sz="2400" b="1" i="0" kern="1200" dirty="0"/>
            <a:t>within a specific node pool</a:t>
          </a:r>
          <a:r>
            <a:rPr lang="en-GB" sz="2400" b="0" i="0" kern="1200" dirty="0"/>
            <a:t> based on defined metrics and thresholds.</a:t>
          </a:r>
          <a:endParaRPr lang="en-US" sz="2400" kern="1200" dirty="0"/>
        </a:p>
        <a:p>
          <a:pPr marL="228600" lvl="1" indent="-228600" algn="l" defTabSz="1066800">
            <a:lnSpc>
              <a:spcPct val="90000"/>
            </a:lnSpc>
            <a:spcBef>
              <a:spcPct val="0"/>
            </a:spcBef>
            <a:spcAft>
              <a:spcPct val="15000"/>
            </a:spcAft>
            <a:buChar char="•"/>
          </a:pPr>
          <a:r>
            <a:rPr lang="en-GB" sz="2400" b="0" i="0" kern="1200" dirty="0"/>
            <a:t>Offers </a:t>
          </a:r>
          <a:r>
            <a:rPr lang="en-GB" sz="2400" b="1" i="0" kern="1200" dirty="0"/>
            <a:t>granular control</a:t>
          </a:r>
          <a:r>
            <a:rPr lang="en-GB" sz="2400" b="0" i="0" kern="1200" dirty="0"/>
            <a:t> over the     scaling </a:t>
          </a:r>
          <a:r>
            <a:rPr lang="en-GB" sz="2400" b="0" i="0" kern="1200" dirty="0" err="1"/>
            <a:t>behavior</a:t>
          </a:r>
          <a:r>
            <a:rPr lang="en-GB" sz="2400" b="0" i="0" kern="1200" dirty="0"/>
            <a:t> of individual node pools.</a:t>
          </a:r>
          <a:endParaRPr lang="en-US" sz="2400" kern="1200" dirty="0"/>
        </a:p>
        <a:p>
          <a:pPr marL="228600" lvl="1" indent="-228600" algn="l" defTabSz="1066800">
            <a:lnSpc>
              <a:spcPct val="90000"/>
            </a:lnSpc>
            <a:spcBef>
              <a:spcPct val="0"/>
            </a:spcBef>
            <a:spcAft>
              <a:spcPct val="15000"/>
            </a:spcAft>
            <a:buChar char="•"/>
          </a:pPr>
          <a:r>
            <a:rPr lang="en-GB" sz="2400" b="0" i="0" kern="1200" dirty="0"/>
            <a:t>Can be used to optimize resource   utilization and cost for specific workloads or node pool types</a:t>
          </a:r>
          <a:endParaRPr lang="en-US" sz="2400" kern="1200" dirty="0"/>
        </a:p>
      </dsp:txBody>
      <dsp:txXfrm>
        <a:off x="6211006" y="1149978"/>
        <a:ext cx="5438217" cy="41723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BC121C-5B08-49EF-88A7-B8CF803CF48D}">
      <dsp:nvSpPr>
        <dsp:cNvPr id="0" name=""/>
        <dsp:cNvSpPr/>
      </dsp:nvSpPr>
      <dsp:spPr>
        <a:xfrm>
          <a:off x="979" y="619500"/>
          <a:ext cx="3566417" cy="1783208"/>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75" tIns="69850" rIns="104775" bIns="69850" numCol="1" spcCol="1270" anchor="ctr" anchorCtr="0">
          <a:noAutofit/>
        </a:bodyPr>
        <a:lstStyle/>
        <a:p>
          <a:pPr marL="0" lvl="0" indent="0" algn="ctr" defTabSz="2444750">
            <a:lnSpc>
              <a:spcPct val="90000"/>
            </a:lnSpc>
            <a:spcBef>
              <a:spcPct val="0"/>
            </a:spcBef>
            <a:spcAft>
              <a:spcPct val="35000"/>
            </a:spcAft>
            <a:buNone/>
          </a:pPr>
          <a:r>
            <a:rPr lang="en-US" sz="5500" kern="1200"/>
            <a:t>Delete</a:t>
          </a:r>
        </a:p>
      </dsp:txBody>
      <dsp:txXfrm>
        <a:off x="53207" y="671728"/>
        <a:ext cx="3461961" cy="1678752"/>
      </dsp:txXfrm>
    </dsp:sp>
    <dsp:sp modelId="{BF33EA34-3502-4F8F-9158-EED2668EE248}">
      <dsp:nvSpPr>
        <dsp:cNvPr id="0" name=""/>
        <dsp:cNvSpPr/>
      </dsp:nvSpPr>
      <dsp:spPr>
        <a:xfrm>
          <a:off x="4459002" y="619500"/>
          <a:ext cx="3566417" cy="1783208"/>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775" tIns="69850" rIns="104775" bIns="69850" numCol="1" spcCol="1270" anchor="ctr" anchorCtr="0">
          <a:noAutofit/>
        </a:bodyPr>
        <a:lstStyle/>
        <a:p>
          <a:pPr marL="0" lvl="0" indent="0" algn="ctr" defTabSz="2444750">
            <a:lnSpc>
              <a:spcPct val="90000"/>
            </a:lnSpc>
            <a:spcBef>
              <a:spcPct val="0"/>
            </a:spcBef>
            <a:spcAft>
              <a:spcPct val="35000"/>
            </a:spcAft>
            <a:buNone/>
          </a:pPr>
          <a:r>
            <a:rPr lang="en-US" sz="5500" kern="1200"/>
            <a:t>Deallocate</a:t>
          </a:r>
        </a:p>
      </dsp:txBody>
      <dsp:txXfrm>
        <a:off x="4511230" y="671728"/>
        <a:ext cx="3461961" cy="16787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13B6B-3A1C-4DBE-B79D-CF672CA830CE}">
      <dsp:nvSpPr>
        <dsp:cNvPr id="0" name=""/>
        <dsp:cNvSpPr/>
      </dsp:nvSpPr>
      <dsp:spPr>
        <a:xfrm>
          <a:off x="0" y="42288"/>
          <a:ext cx="6772275" cy="233085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b="0" i="0" kern="1200" dirty="0"/>
            <a:t>HPA scales the number of pod replicas within a Deployment, </a:t>
          </a:r>
          <a:r>
            <a:rPr lang="en-GB" sz="2500" b="0" i="0" kern="1200" dirty="0" err="1"/>
            <a:t>ReplicaSet</a:t>
          </a:r>
          <a:r>
            <a:rPr lang="en-GB" sz="2500" b="0" i="0" kern="1200" dirty="0"/>
            <a:t>, or </a:t>
          </a:r>
          <a:r>
            <a:rPr lang="en-GB" sz="2500" b="0" i="0" kern="1200" dirty="0" err="1"/>
            <a:t>StatefulSet</a:t>
          </a:r>
          <a:r>
            <a:rPr lang="en-GB" sz="2500" b="0" i="0" kern="1200" dirty="0"/>
            <a:t> based on resource utilization metrics.</a:t>
          </a:r>
          <a:endParaRPr lang="en-US" sz="2500" kern="1200" dirty="0"/>
        </a:p>
      </dsp:txBody>
      <dsp:txXfrm>
        <a:off x="113783" y="156071"/>
        <a:ext cx="6544709" cy="2103293"/>
      </dsp:txXfrm>
    </dsp:sp>
    <dsp:sp modelId="{F0296F86-ECC4-4889-94DB-E8E740814FE5}">
      <dsp:nvSpPr>
        <dsp:cNvPr id="0" name=""/>
        <dsp:cNvSpPr/>
      </dsp:nvSpPr>
      <dsp:spPr>
        <a:xfrm>
          <a:off x="0" y="2445147"/>
          <a:ext cx="6772275" cy="2330859"/>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b="0" i="0" kern="1200" dirty="0"/>
            <a:t>CA scales the number of nodes in the Kubernetes cluster to accommodate the demand for running pods as </a:t>
          </a:r>
          <a:r>
            <a:rPr lang="en-GB" sz="2500" b="1" i="0" kern="1200" dirty="0"/>
            <a:t>determined by HPA </a:t>
          </a:r>
          <a:r>
            <a:rPr lang="en-GB" sz="2500" b="0" i="0" kern="1200" dirty="0"/>
            <a:t>and other factors such as resource constraints.</a:t>
          </a:r>
          <a:endParaRPr lang="en-US" sz="2500" kern="1200" dirty="0"/>
        </a:p>
      </dsp:txBody>
      <dsp:txXfrm>
        <a:off x="113783" y="2558930"/>
        <a:ext cx="6544709" cy="21032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F410B7-16A7-4BB0-BA32-C76D06951E95}">
      <dsp:nvSpPr>
        <dsp:cNvPr id="0" name=""/>
        <dsp:cNvSpPr/>
      </dsp:nvSpPr>
      <dsp:spPr>
        <a:xfrm>
          <a:off x="0" y="64617"/>
          <a:ext cx="8926389" cy="1023164"/>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Ensure all pods have resource requests specified</a:t>
          </a:r>
          <a:endParaRPr lang="en-US" sz="2400" kern="1200"/>
        </a:p>
      </dsp:txBody>
      <dsp:txXfrm>
        <a:off x="49947" y="114564"/>
        <a:ext cx="8826495" cy="923270"/>
      </dsp:txXfrm>
    </dsp:sp>
    <dsp:sp modelId="{E00370D3-3E7F-42CC-B431-575122B9C477}">
      <dsp:nvSpPr>
        <dsp:cNvPr id="0" name=""/>
        <dsp:cNvSpPr/>
      </dsp:nvSpPr>
      <dsp:spPr>
        <a:xfrm>
          <a:off x="0" y="1156902"/>
          <a:ext cx="8926389" cy="102316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Install metrics-server</a:t>
          </a:r>
          <a:endParaRPr lang="en-US" sz="2400" kern="1200"/>
        </a:p>
      </dsp:txBody>
      <dsp:txXfrm>
        <a:off x="49947" y="1206849"/>
        <a:ext cx="8826495" cy="923270"/>
      </dsp:txXfrm>
    </dsp:sp>
    <dsp:sp modelId="{F9656ACD-5A69-4C47-B23A-89FB17192B15}">
      <dsp:nvSpPr>
        <dsp:cNvPr id="0" name=""/>
        <dsp:cNvSpPr/>
      </dsp:nvSpPr>
      <dsp:spPr>
        <a:xfrm>
          <a:off x="0" y="2249187"/>
          <a:ext cx="8926389" cy="1023164"/>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Configure custom or external metrics(metric configured in values.yml)</a:t>
          </a:r>
          <a:endParaRPr lang="en-US" sz="2400" kern="1200"/>
        </a:p>
      </dsp:txBody>
      <dsp:txXfrm>
        <a:off x="49947" y="2299134"/>
        <a:ext cx="8826495" cy="923270"/>
      </dsp:txXfrm>
    </dsp:sp>
    <dsp:sp modelId="{9651A882-8EDA-4EA4-905A-C0AF3A16ABC9}">
      <dsp:nvSpPr>
        <dsp:cNvPr id="0" name=""/>
        <dsp:cNvSpPr/>
      </dsp:nvSpPr>
      <dsp:spPr>
        <a:xfrm>
          <a:off x="0" y="3341472"/>
          <a:ext cx="8926389" cy="1023164"/>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Configure cool-down period( set stabilizationWindowSeconds flag in hpa.yaml)</a:t>
          </a:r>
          <a:endParaRPr lang="en-US" sz="2400" kern="1200"/>
        </a:p>
      </dsp:txBody>
      <dsp:txXfrm>
        <a:off x="49947" y="3391419"/>
        <a:ext cx="8826495" cy="92327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58D156-4B2E-4C57-9C33-59F659D18680}" type="datetimeFigureOut">
              <a:rPr lang="en-US" smtClean="0"/>
              <a:t>3/31/2024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B4D7BB-47DA-46D4-B152-A08B9EBCF1F1}" type="slidenum">
              <a:rPr lang="en-US" smtClean="0"/>
              <a:t>‹#›</a:t>
            </a:fld>
            <a:endParaRPr lang="en-US"/>
          </a:p>
        </p:txBody>
      </p:sp>
    </p:spTree>
    <p:extLst>
      <p:ext uri="{BB962C8B-B14F-4D97-AF65-F5344CB8AC3E}">
        <p14:creationId xmlns:p14="http://schemas.microsoft.com/office/powerpoint/2010/main" val="462541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Learn modules are part of the </a:t>
            </a:r>
            <a:r>
              <a:rPr lang="en-US" b="1" i="0" dirty="0">
                <a:solidFill>
                  <a:srgbClr val="171717"/>
                </a:solidFill>
                <a:effectLst/>
                <a:latin typeface="Segoe UI" panose="020B0502040204020203" pitchFamily="34" charset="0"/>
              </a:rPr>
              <a:t>AZ-204: </a:t>
            </a:r>
            <a:r>
              <a:rPr lang="en-US" b="1" i="0" dirty="0">
                <a:solidFill>
                  <a:srgbClr val="E6E6E6"/>
                </a:solidFill>
                <a:effectLst/>
                <a:latin typeface="Segoe UI" panose="020B0502040204020203" pitchFamily="34" charset="0"/>
              </a:rPr>
              <a:t>Implement Azure App Service web apps</a:t>
            </a:r>
            <a:r>
              <a:rPr lang="en-US" b="0" i="0" dirty="0">
                <a:solidFill>
                  <a:srgbClr val="171717"/>
                </a:solidFill>
                <a:effectLst/>
                <a:latin typeface="Segoe UI" panose="020B0502040204020203" pitchFamily="34" charset="0"/>
              </a:rPr>
              <a:t> (</a:t>
            </a:r>
            <a:r>
              <a:rPr lang="en-US" dirty="0"/>
              <a:t>https://learn.microsoft.com/training/paths/create-azure-app-service-web-apps/</a:t>
            </a:r>
            <a:r>
              <a:rPr lang="en-US" b="0" i="0" dirty="0">
                <a:solidFill>
                  <a:srgbClr val="171717"/>
                </a:solidFill>
                <a:effectLst/>
                <a:latin typeface="Segoe UI" panose="020B0502040204020203" pitchFamily="34" charset="0"/>
              </a:rPr>
              <a:t>) learning path. </a:t>
            </a:r>
          </a:p>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1</a:t>
            </a:fld>
            <a:endParaRPr lang="en-US"/>
          </a:p>
        </p:txBody>
      </p:sp>
    </p:spTree>
    <p:extLst>
      <p:ext uri="{BB962C8B-B14F-4D97-AF65-F5344CB8AC3E}">
        <p14:creationId xmlns:p14="http://schemas.microsoft.com/office/powerpoint/2010/main" val="4262238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10</a:t>
            </a:fld>
            <a:endParaRPr lang="en-US"/>
          </a:p>
        </p:txBody>
      </p:sp>
    </p:spTree>
    <p:extLst>
      <p:ext uri="{BB962C8B-B14F-4D97-AF65-F5344CB8AC3E}">
        <p14:creationId xmlns:p14="http://schemas.microsoft.com/office/powerpoint/2010/main" val="353784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31313"/>
                </a:solidFill>
                <a:effectLst/>
                <a:latin typeface="Poppins" panose="00000500000000000000" pitchFamily="2" charset="0"/>
              </a:rPr>
              <a:t>Azure cloud is often underutilized, customers do not use lots of computing power. This unused capacity led Microsoft to offer a new type of Virtual Machines – Spot Instances. They are a lot cheaper than a normal VM and can be evicted at any time. This makes spot instances ideal for development &amp; test environments, but not so much for production. Unless you are fully aware of how spot instances work and what risks they have, you should not apply this to production environments.</a:t>
            </a:r>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11</a:t>
            </a:fld>
            <a:endParaRPr lang="en-US"/>
          </a:p>
        </p:txBody>
      </p:sp>
    </p:spTree>
    <p:extLst>
      <p:ext uri="{BB962C8B-B14F-4D97-AF65-F5344CB8AC3E}">
        <p14:creationId xmlns:p14="http://schemas.microsoft.com/office/powerpoint/2010/main" val="109495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https://learn.microsoft.com/training/modules/introduction-to-azure-app-service/</a:t>
            </a:r>
          </a:p>
        </p:txBody>
      </p:sp>
      <p:sp>
        <p:nvSpPr>
          <p:cNvPr id="4" name="Slide Number Placeholder 3"/>
          <p:cNvSpPr>
            <a:spLocks noGrp="1"/>
          </p:cNvSpPr>
          <p:nvPr>
            <p:ph type="sldNum" sz="quarter" idx="5"/>
          </p:nvPr>
        </p:nvSpPr>
        <p:spPr/>
        <p:txBody>
          <a:bodyPr/>
          <a:lstStyle/>
          <a:p>
            <a:fld id="{10B4D7BB-47DA-46D4-B152-A08B9EBCF1F1}" type="slidenum">
              <a:rPr lang="en-US" smtClean="0"/>
              <a:t>12</a:t>
            </a:fld>
            <a:endParaRPr lang="en-US"/>
          </a:p>
        </p:txBody>
      </p:sp>
    </p:spTree>
    <p:extLst>
      <p:ext uri="{BB962C8B-B14F-4D97-AF65-F5344CB8AC3E}">
        <p14:creationId xmlns:p14="http://schemas.microsoft.com/office/powerpoint/2010/main" val="3857785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14</a:t>
            </a:fld>
            <a:endParaRPr lang="en-US"/>
          </a:p>
        </p:txBody>
      </p:sp>
    </p:spTree>
    <p:extLst>
      <p:ext uri="{BB962C8B-B14F-4D97-AF65-F5344CB8AC3E}">
        <p14:creationId xmlns:p14="http://schemas.microsoft.com/office/powerpoint/2010/main" val="370666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15</a:t>
            </a:fld>
            <a:endParaRPr lang="en-US"/>
          </a:p>
        </p:txBody>
      </p:sp>
    </p:spTree>
    <p:extLst>
      <p:ext uri="{BB962C8B-B14F-4D97-AF65-F5344CB8AC3E}">
        <p14:creationId xmlns:p14="http://schemas.microsoft.com/office/powerpoint/2010/main" val="4106354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https://learn.microsoft.com/training/modules/introduction-to-azure-app-service/</a:t>
            </a:r>
          </a:p>
        </p:txBody>
      </p:sp>
      <p:sp>
        <p:nvSpPr>
          <p:cNvPr id="4" name="Slide Number Placeholder 3"/>
          <p:cNvSpPr>
            <a:spLocks noGrp="1"/>
          </p:cNvSpPr>
          <p:nvPr>
            <p:ph type="sldNum" sz="quarter" idx="5"/>
          </p:nvPr>
        </p:nvSpPr>
        <p:spPr/>
        <p:txBody>
          <a:bodyPr/>
          <a:lstStyle/>
          <a:p>
            <a:fld id="{10B4D7BB-47DA-46D4-B152-A08B9EBCF1F1}" type="slidenum">
              <a:rPr lang="en-US" smtClean="0"/>
              <a:t>22</a:t>
            </a:fld>
            <a:endParaRPr lang="en-US"/>
          </a:p>
        </p:txBody>
      </p:sp>
    </p:spTree>
    <p:extLst>
      <p:ext uri="{BB962C8B-B14F-4D97-AF65-F5344CB8AC3E}">
        <p14:creationId xmlns:p14="http://schemas.microsoft.com/office/powerpoint/2010/main" val="2201082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23</a:t>
            </a:fld>
            <a:endParaRPr lang="en-US"/>
          </a:p>
        </p:txBody>
      </p:sp>
    </p:spTree>
    <p:extLst>
      <p:ext uri="{BB962C8B-B14F-4D97-AF65-F5344CB8AC3E}">
        <p14:creationId xmlns:p14="http://schemas.microsoft.com/office/powerpoint/2010/main" val="2101442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Cli</a:t>
            </a:r>
            <a:r>
              <a:rPr lang="en-US" dirty="0"/>
              <a:t> command : </a:t>
            </a:r>
            <a:r>
              <a:rPr lang="en-US" dirty="0" err="1">
                <a:effectLst/>
                <a:latin typeface="var(--fontStack-monospace, ui-monospace, SFMono-Regular, SF Mono, Menlo, Consolas, Liberation Mono, monospace)"/>
              </a:rPr>
              <a:t>az</a:t>
            </a:r>
            <a:r>
              <a:rPr lang="en-US" dirty="0">
                <a:effectLst/>
                <a:latin typeface="var(--fontStack-monospace, ui-monospace, SFMono-Regular, SF Mono, Menlo, Consolas, Liberation Mono, monospace)"/>
              </a:rPr>
              <a:t> </a:t>
            </a:r>
            <a:r>
              <a:rPr lang="en-US" dirty="0" err="1">
                <a:effectLst/>
                <a:latin typeface="var(--fontStack-monospace, ui-monospace, SFMono-Regular, SF Mono, Menlo, Consolas, Liberation Mono, monospace)"/>
              </a:rPr>
              <a:t>aks</a:t>
            </a:r>
            <a:r>
              <a:rPr lang="en-US" dirty="0">
                <a:effectLst/>
                <a:latin typeface="var(--fontStack-monospace, ui-monospace, SFMono-Regular, SF Mono, Menlo, Consolas, Liberation Mono, monospace)"/>
              </a:rPr>
              <a:t> create --resource-group &lt;resource-group&gt; --name &lt;cluster-name&gt; --</a:t>
            </a:r>
            <a:r>
              <a:rPr lang="en-US" dirty="0" err="1">
                <a:effectLst/>
                <a:latin typeface="var(--fontStack-monospace, ui-monospace, SFMono-Regular, SF Mono, Menlo, Consolas, Liberation Mono, monospace)"/>
              </a:rPr>
              <a:t>kubernetes</a:t>
            </a:r>
            <a:r>
              <a:rPr lang="en-US" dirty="0">
                <a:effectLst/>
                <a:latin typeface="var(--fontStack-monospace, ui-monospace, SFMono-Regular, SF Mono, Menlo, Consolas, Liberation Mono, monospace)"/>
              </a:rPr>
              <a:t>-version 1.12.4 \--node-count 1 --node-</a:t>
            </a:r>
            <a:r>
              <a:rPr lang="en-US" dirty="0" err="1">
                <a:effectLst/>
                <a:latin typeface="var(--fontStack-monospace, ui-monospace, SFMono-Regular, SF Mono, Menlo, Consolas, Liberation Mono, monospace)"/>
              </a:rPr>
              <a:t>vm</a:t>
            </a:r>
            <a:r>
              <a:rPr lang="en-US" dirty="0">
                <a:effectLst/>
                <a:latin typeface="var(--fontStack-monospace, ui-monospace, SFMono-Regular, SF Mono, Menlo, Consolas, Liberation Mono, monospace)"/>
              </a:rPr>
              <a:t>-size Standard_DS1_v2 \--</a:t>
            </a:r>
            <a:r>
              <a:rPr lang="en-US" dirty="0" err="1">
                <a:effectLst/>
                <a:latin typeface="var(--fontStack-monospace, ui-monospace, SFMono-Regular, SF Mono, Menlo, Consolas, Liberation Mono, monospace)"/>
              </a:rPr>
              <a:t>vnet</a:t>
            </a:r>
            <a:r>
              <a:rPr lang="en-US" dirty="0">
                <a:effectLst/>
                <a:latin typeface="var(--fontStack-monospace, ui-monospace, SFMono-Regular, SF Mono, Menlo, Consolas, Liberation Mono, monospace)"/>
              </a:rPr>
              <a:t>-subnet-id "/subscriptions/</a:t>
            </a:r>
            <a:r>
              <a:rPr lang="en-US" dirty="0" err="1">
                <a:effectLst/>
                <a:latin typeface="var(--fontStack-monospace, ui-monospace, SFMono-Regular, SF Mono, Menlo, Consolas, Liberation Mono, monospace)"/>
              </a:rPr>
              <a:t>xxxx-xxxx-xxxxxxxxxxx</a:t>
            </a:r>
            <a:r>
              <a:rPr lang="en-US" dirty="0">
                <a:effectLst/>
                <a:latin typeface="var(--fontStack-monospace, ui-monospace, SFMono-Regular, SF Mono, Menlo, Consolas, Liberation Mono, monospace)"/>
              </a:rPr>
              <a:t>/</a:t>
            </a:r>
            <a:r>
              <a:rPr lang="en-US" dirty="0" err="1">
                <a:effectLst/>
                <a:latin typeface="var(--fontStack-monospace, ui-monospace, SFMono-Regular, SF Mono, Menlo, Consolas, Liberation Mono, monospace)"/>
              </a:rPr>
              <a:t>resourceGroups</a:t>
            </a:r>
            <a:r>
              <a:rPr lang="en-US" dirty="0">
                <a:effectLst/>
                <a:latin typeface="var(--fontStack-monospace, ui-monospace, SFMono-Regular, SF Mono, Menlo, Consolas, Liberation Mono, monospace)"/>
              </a:rPr>
              <a:t>/</a:t>
            </a:r>
            <a:r>
              <a:rPr lang="en-US" dirty="0" err="1">
                <a:effectLst/>
                <a:latin typeface="var(--fontStack-monospace, ui-monospace, SFMono-Regular, SF Mono, Menlo, Consolas, Liberation Mono, monospace)"/>
              </a:rPr>
              <a:t>xxxxxx</a:t>
            </a:r>
            <a:r>
              <a:rPr lang="en-US" dirty="0">
                <a:effectLst/>
                <a:latin typeface="var(--fontStack-monospace, ui-monospace, SFMono-Regular, SF Mono, Menlo, Consolas, Liberation Mono, monospace)"/>
              </a:rPr>
              <a:t>/providers/</a:t>
            </a:r>
            <a:r>
              <a:rPr lang="en-US" dirty="0" err="1">
                <a:effectLst/>
                <a:latin typeface="var(--fontStack-monospace, ui-monospace, SFMono-Regular, SF Mono, Menlo, Consolas, Liberation Mono, monospace)"/>
              </a:rPr>
              <a:t>Microsoft.Network</a:t>
            </a:r>
            <a:r>
              <a:rPr lang="en-US" dirty="0">
                <a:effectLst/>
                <a:latin typeface="var(--fontStack-monospace, ui-monospace, SFMono-Regular, SF Mono, Menlo, Consolas, Liberation Mono, monospace)"/>
              </a:rPr>
              <a:t>/</a:t>
            </a:r>
            <a:r>
              <a:rPr lang="en-US" dirty="0" err="1">
                <a:effectLst/>
                <a:latin typeface="var(--fontStack-monospace, ui-monospace, SFMono-Regular, SF Mono, Menlo, Consolas, Liberation Mono, monospace)"/>
              </a:rPr>
              <a:t>virtualNetworks</a:t>
            </a:r>
            <a:r>
              <a:rPr lang="en-US" dirty="0">
                <a:effectLst/>
                <a:latin typeface="var(--fontStack-monospace, ui-monospace, SFMono-Regular, SF Mono, Menlo, Consolas, Liberation Mono, monospace)"/>
              </a:rPr>
              <a:t>/k8s-vnet/subnets/k8s-nodes-subnet" \--network-plugin azure \--service-</a:t>
            </a:r>
            <a:r>
              <a:rPr lang="en-US" dirty="0" err="1">
                <a:effectLst/>
                <a:latin typeface="var(--fontStack-monospace, ui-monospace, SFMono-Regular, SF Mono, Menlo, Consolas, Liberation Mono, monospace)"/>
              </a:rPr>
              <a:t>cidr</a:t>
            </a:r>
            <a:r>
              <a:rPr lang="en-US" dirty="0">
                <a:effectLst/>
                <a:latin typeface="var(--fontStack-monospace, ui-monospace, SFMono-Regular, SF Mono, Menlo, Consolas, Liberation Mono, monospace)"/>
              </a:rPr>
              <a:t> 10.20.0.0/16 --</a:t>
            </a:r>
            <a:r>
              <a:rPr lang="en-US" dirty="0" err="1">
                <a:effectLst/>
                <a:latin typeface="var(--fontStack-monospace, ui-monospace, SFMono-Regular, SF Mono, Menlo, Consolas, Liberation Mono, monospace)"/>
              </a:rPr>
              <a:t>dns</a:t>
            </a:r>
            <a:r>
              <a:rPr lang="en-US" dirty="0">
                <a:effectLst/>
                <a:latin typeface="var(--fontStack-monospace, ui-monospace, SFMono-Regular, SF Mono, Menlo, Consolas, Liberation Mono, monospace)"/>
              </a:rPr>
              <a:t>-service-</a:t>
            </a:r>
            <a:r>
              <a:rPr lang="en-US" dirty="0" err="1">
                <a:effectLst/>
                <a:latin typeface="var(--fontStack-monospace, ui-monospace, SFMono-Regular, SF Mono, Menlo, Consolas, Liberation Mono, monospace)"/>
              </a:rPr>
              <a:t>ip</a:t>
            </a:r>
            <a:r>
              <a:rPr lang="en-US" dirty="0">
                <a:effectLst/>
                <a:latin typeface="var(--fontStack-monospace, ui-monospace, SFMono-Regular, SF Mono, Menlo, Consolas, Liberation Mono, monospace)"/>
              </a:rPr>
              <a:t> 10.20.0.10 </a:t>
            </a:r>
            <a:r>
              <a:rPr lang="en-US" b="1" dirty="0">
                <a:effectLst/>
                <a:latin typeface="var(--fontStack-monospace, ui-monospace, SFMono-Regular, SF Mono, Menlo, Consolas, Liberation Mono, monospace)"/>
              </a:rPr>
              <a:t>\--enable-cluster-</a:t>
            </a:r>
            <a:r>
              <a:rPr lang="en-US" b="1" dirty="0" err="1">
                <a:effectLst/>
                <a:latin typeface="var(--fontStack-monospace, ui-monospace, SFMono-Regular, SF Mono, Menlo, Consolas, Liberation Mono, monospace)"/>
              </a:rPr>
              <a:t>autoscaler</a:t>
            </a:r>
            <a:r>
              <a:rPr lang="en-US" b="1" dirty="0">
                <a:effectLst/>
                <a:latin typeface="var(--fontStack-monospace, ui-monospace, SFMono-Regular, SF Mono, Menlo, Consolas, Liberation Mono, monospace)"/>
              </a:rPr>
              <a:t> \--min-count 1 \--max-count 3</a:t>
            </a:r>
            <a:endParaRPr lang="en-US" b="1" dirty="0"/>
          </a:p>
        </p:txBody>
      </p:sp>
      <p:sp>
        <p:nvSpPr>
          <p:cNvPr id="4" name="Slide Number Placeholder 3"/>
          <p:cNvSpPr>
            <a:spLocks noGrp="1"/>
          </p:cNvSpPr>
          <p:nvPr>
            <p:ph type="sldNum" sz="quarter" idx="5"/>
          </p:nvPr>
        </p:nvSpPr>
        <p:spPr/>
        <p:txBody>
          <a:bodyPr/>
          <a:lstStyle/>
          <a:p>
            <a:fld id="{10B4D7BB-47DA-46D4-B152-A08B9EBCF1F1}" type="slidenum">
              <a:rPr lang="en-US" smtClean="0"/>
              <a:t>30</a:t>
            </a:fld>
            <a:endParaRPr lang="en-US"/>
          </a:p>
        </p:txBody>
      </p:sp>
    </p:spTree>
    <p:extLst>
      <p:ext uri="{BB962C8B-B14F-4D97-AF65-F5344CB8AC3E}">
        <p14:creationId xmlns:p14="http://schemas.microsoft.com/office/powerpoint/2010/main" val="4192283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31</a:t>
            </a:fld>
            <a:endParaRPr lang="en-US"/>
          </a:p>
        </p:txBody>
      </p:sp>
    </p:spTree>
    <p:extLst>
      <p:ext uri="{BB962C8B-B14F-4D97-AF65-F5344CB8AC3E}">
        <p14:creationId xmlns:p14="http://schemas.microsoft.com/office/powerpoint/2010/main" val="2702747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Can we use Delete and </a:t>
            </a:r>
            <a:r>
              <a:rPr lang="en-GB" b="0" i="1" dirty="0" err="1">
                <a:solidFill>
                  <a:srgbClr val="242424"/>
                </a:solidFill>
                <a:effectLst/>
                <a:latin typeface="source-serif-pro"/>
              </a:rPr>
              <a:t>Dellocate</a:t>
            </a:r>
            <a:r>
              <a:rPr lang="en-GB" b="0" i="1" dirty="0">
                <a:solidFill>
                  <a:srgbClr val="242424"/>
                </a:solidFill>
                <a:effectLst/>
                <a:latin typeface="source-serif-pro"/>
              </a:rPr>
              <a:t> mode both ?</a:t>
            </a:r>
          </a:p>
          <a:p>
            <a:pPr algn="l"/>
            <a:r>
              <a:rPr lang="en-GB" b="0" i="0" dirty="0">
                <a:solidFill>
                  <a:srgbClr val="242424"/>
                </a:solidFill>
                <a:effectLst/>
                <a:latin typeface="source-serif-pro"/>
              </a:rPr>
              <a:t>Yes, you can use deallocate and delete modes for different node pools within the same AKS cluster.</a:t>
            </a:r>
          </a:p>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36</a:t>
            </a:fld>
            <a:endParaRPr lang="en-US"/>
          </a:p>
        </p:txBody>
      </p:sp>
    </p:spTree>
    <p:extLst>
      <p:ext uri="{BB962C8B-B14F-4D97-AF65-F5344CB8AC3E}">
        <p14:creationId xmlns:p14="http://schemas.microsoft.com/office/powerpoint/2010/main" val="171851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2</a:t>
            </a:fld>
            <a:endParaRPr lang="en-US"/>
          </a:p>
        </p:txBody>
      </p:sp>
    </p:spTree>
    <p:extLst>
      <p:ext uri="{BB962C8B-B14F-4D97-AF65-F5344CB8AC3E}">
        <p14:creationId xmlns:p14="http://schemas.microsoft.com/office/powerpoint/2010/main" val="4278261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42424"/>
                </a:solidFill>
                <a:effectLst/>
                <a:latin typeface="source-serif-pro"/>
              </a:rPr>
              <a:t>Here are some factors to consider when choosing between the “Delete” and “Deallocate” scale-down modes:</a:t>
            </a:r>
          </a:p>
          <a:p>
            <a:pPr>
              <a:buFont typeface="Arial" panose="020B0604020202020204" pitchFamily="34" charset="0"/>
              <a:buChar char="•"/>
            </a:pPr>
            <a:r>
              <a:rPr lang="en-GB" b="1" i="0" dirty="0" err="1">
                <a:solidFill>
                  <a:srgbClr val="242424"/>
                </a:solidFill>
                <a:effectLst/>
                <a:latin typeface="source-serif-pro"/>
              </a:rPr>
              <a:t>Statefulness</a:t>
            </a:r>
            <a:r>
              <a:rPr lang="en-GB" b="0" i="0" dirty="0">
                <a:solidFill>
                  <a:srgbClr val="242424"/>
                </a:solidFill>
                <a:effectLst/>
                <a:latin typeface="source-serif-pro"/>
              </a:rPr>
              <a:t>: If your application requires persistent data storage and can’t tolerate losing nodes, then the “Deallocate” scale-down mode may be a better choice. If your application is stateless and can recover from node failures, then the “Delete” scale-down mode may be sufficient.</a:t>
            </a:r>
          </a:p>
          <a:p>
            <a:pPr>
              <a:buFont typeface="Arial" panose="020B0604020202020204" pitchFamily="34" charset="0"/>
              <a:buChar char="•"/>
            </a:pPr>
            <a:r>
              <a:rPr lang="en-GB" b="1" i="0" dirty="0">
                <a:solidFill>
                  <a:srgbClr val="242424"/>
                </a:solidFill>
                <a:effectLst/>
                <a:latin typeface="source-serif-pro"/>
              </a:rPr>
              <a:t>Cold-start time</a:t>
            </a:r>
            <a:r>
              <a:rPr lang="en-GB" b="0" i="0" dirty="0">
                <a:solidFill>
                  <a:srgbClr val="242424"/>
                </a:solidFill>
                <a:effectLst/>
                <a:latin typeface="source-serif-pro"/>
              </a:rPr>
              <a:t>: If your application requires fast scaling and reduced cold-start times, then the “Deallocate” scale-down mode may be a better choice. If your application can tolerate longer start-up times, then the “Delete” scale-down mode may be sufficient.</a:t>
            </a:r>
          </a:p>
          <a:p>
            <a:pPr>
              <a:buFont typeface="Arial" panose="020B0604020202020204" pitchFamily="34" charset="0"/>
              <a:buChar char="•"/>
            </a:pPr>
            <a:r>
              <a:rPr lang="en-GB" b="1" i="0" dirty="0">
                <a:solidFill>
                  <a:srgbClr val="242424"/>
                </a:solidFill>
                <a:effectLst/>
                <a:latin typeface="source-serif-pro"/>
              </a:rPr>
              <a:t>Cost</a:t>
            </a:r>
            <a:r>
              <a:rPr lang="en-GB" b="0" i="0" dirty="0">
                <a:solidFill>
                  <a:srgbClr val="242424"/>
                </a:solidFill>
                <a:effectLst/>
                <a:latin typeface="source-serif-pro"/>
              </a:rPr>
              <a:t>: The “Deallocate” scale-down mode may be more cost-effective in scenarios where you need to scale up and down frequently, as it allows you to save on compute costs while keeping your data intact. The “Delete” scale-down mode may be more cost-effective in scenarios where you have a stable workload and don’t need to scale up and down frequently.</a:t>
            </a:r>
          </a:p>
          <a:p>
            <a:pPr>
              <a:buFont typeface="Arial" panose="020B0604020202020204" pitchFamily="34" charset="0"/>
              <a:buChar char="•"/>
            </a:pPr>
            <a:r>
              <a:rPr lang="en-GB" b="1" i="0" dirty="0">
                <a:solidFill>
                  <a:srgbClr val="242424"/>
                </a:solidFill>
                <a:effectLst/>
                <a:latin typeface="source-serif-pro"/>
              </a:rPr>
              <a:t>Availability</a:t>
            </a:r>
            <a:r>
              <a:rPr lang="en-GB" b="0" i="0" dirty="0">
                <a:solidFill>
                  <a:srgbClr val="242424"/>
                </a:solidFill>
                <a:effectLst/>
                <a:latin typeface="source-serif-pro"/>
              </a:rPr>
              <a:t>: If your workload requires high availability and can’t tolerate node failures, then the “Deallocate” scale-down mode may be a better choice, as it allows you to quickly reactivate nodes if needed. If your workload can tolerate node failures and can automatically recover from them, then the “Delete” scale-down mode may be sufficient.</a:t>
            </a:r>
          </a:p>
          <a:p>
            <a:br>
              <a:rPr lang="en-GB" dirty="0">
                <a:effectLst/>
              </a:rPr>
            </a:br>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40</a:t>
            </a:fld>
            <a:endParaRPr lang="en-US"/>
          </a:p>
        </p:txBody>
      </p:sp>
    </p:spTree>
    <p:extLst>
      <p:ext uri="{BB962C8B-B14F-4D97-AF65-F5344CB8AC3E}">
        <p14:creationId xmlns:p14="http://schemas.microsoft.com/office/powerpoint/2010/main" val="484191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Can we use Delete and </a:t>
            </a:r>
            <a:r>
              <a:rPr lang="en-GB" b="0" i="1" dirty="0" err="1">
                <a:solidFill>
                  <a:srgbClr val="242424"/>
                </a:solidFill>
                <a:effectLst/>
                <a:latin typeface="source-serif-pro"/>
              </a:rPr>
              <a:t>Dellocate</a:t>
            </a:r>
            <a:r>
              <a:rPr lang="en-GB" b="0" i="1" dirty="0">
                <a:solidFill>
                  <a:srgbClr val="242424"/>
                </a:solidFill>
                <a:effectLst/>
                <a:latin typeface="source-serif-pro"/>
              </a:rPr>
              <a:t> mode both ?</a:t>
            </a:r>
          </a:p>
          <a:p>
            <a:pPr algn="l"/>
            <a:r>
              <a:rPr lang="en-GB" b="0" i="0" dirty="0">
                <a:solidFill>
                  <a:srgbClr val="242424"/>
                </a:solidFill>
                <a:effectLst/>
                <a:latin typeface="source-serif-pro"/>
              </a:rPr>
              <a:t>Yes, you can use deallocate and delete modes for different node pools within the same AKS cluster.</a:t>
            </a:r>
          </a:p>
          <a:p>
            <a:endParaRPr lang="en-US" dirty="0"/>
          </a:p>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41</a:t>
            </a:fld>
            <a:endParaRPr lang="en-US"/>
          </a:p>
        </p:txBody>
      </p:sp>
    </p:spTree>
    <p:extLst>
      <p:ext uri="{BB962C8B-B14F-4D97-AF65-F5344CB8AC3E}">
        <p14:creationId xmlns:p14="http://schemas.microsoft.com/office/powerpoint/2010/main" val="2128546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61616"/>
                </a:solidFill>
                <a:effectLst/>
                <a:latin typeface="Segoe UI" panose="020B0502040204020203" pitchFamily="34" charset="0"/>
              </a:rPr>
              <a:t>Virtual nodes are deployed to another subnet in the same virtual network as your AKS cluster. This virtual network configuration secures the traffic between ACI and AKS. Like an AKS cluster, an ACI instance is a secure, logical compute resource isolated from other users.</a:t>
            </a:r>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49</a:t>
            </a:fld>
            <a:endParaRPr lang="en-US"/>
          </a:p>
        </p:txBody>
      </p:sp>
    </p:spTree>
    <p:extLst>
      <p:ext uri="{BB962C8B-B14F-4D97-AF65-F5344CB8AC3E}">
        <p14:creationId xmlns:p14="http://schemas.microsoft.com/office/powerpoint/2010/main" val="4148707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Cluet</a:t>
            </a:r>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53</a:t>
            </a:fld>
            <a:endParaRPr lang="en-US"/>
          </a:p>
        </p:txBody>
      </p:sp>
    </p:spTree>
    <p:extLst>
      <p:ext uri="{BB962C8B-B14F-4D97-AF65-F5344CB8AC3E}">
        <p14:creationId xmlns:p14="http://schemas.microsoft.com/office/powerpoint/2010/main" val="276841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54</a:t>
            </a:fld>
            <a:endParaRPr lang="en-US"/>
          </a:p>
        </p:txBody>
      </p:sp>
    </p:spTree>
    <p:extLst>
      <p:ext uri="{BB962C8B-B14F-4D97-AF65-F5344CB8AC3E}">
        <p14:creationId xmlns:p14="http://schemas.microsoft.com/office/powerpoint/2010/main" val="1817809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55</a:t>
            </a:fld>
            <a:endParaRPr lang="en-US"/>
          </a:p>
        </p:txBody>
      </p:sp>
    </p:spTree>
    <p:extLst>
      <p:ext uri="{BB962C8B-B14F-4D97-AF65-F5344CB8AC3E}">
        <p14:creationId xmlns:p14="http://schemas.microsoft.com/office/powerpoint/2010/main" val="3263392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56</a:t>
            </a:fld>
            <a:endParaRPr lang="en-US"/>
          </a:p>
        </p:txBody>
      </p:sp>
    </p:spTree>
    <p:extLst>
      <p:ext uri="{BB962C8B-B14F-4D97-AF65-F5344CB8AC3E}">
        <p14:creationId xmlns:p14="http://schemas.microsoft.com/office/powerpoint/2010/main" val="2054602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57</a:t>
            </a:fld>
            <a:endParaRPr lang="en-US"/>
          </a:p>
        </p:txBody>
      </p:sp>
    </p:spTree>
    <p:extLst>
      <p:ext uri="{BB962C8B-B14F-4D97-AF65-F5344CB8AC3E}">
        <p14:creationId xmlns:p14="http://schemas.microsoft.com/office/powerpoint/2010/main" val="1523819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58</a:t>
            </a:fld>
            <a:endParaRPr lang="en-US"/>
          </a:p>
        </p:txBody>
      </p:sp>
    </p:spTree>
    <p:extLst>
      <p:ext uri="{BB962C8B-B14F-4D97-AF65-F5344CB8AC3E}">
        <p14:creationId xmlns:p14="http://schemas.microsoft.com/office/powerpoint/2010/main" val="3701782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https://github.com/dotnet-architecture/eShopOnContainers/wiki/Architecture#internal-architectural-patterns</a:t>
            </a:r>
          </a:p>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59</a:t>
            </a:fld>
            <a:endParaRPr lang="en-US"/>
          </a:p>
        </p:txBody>
      </p:sp>
    </p:spTree>
    <p:extLst>
      <p:ext uri="{BB962C8B-B14F-4D97-AF65-F5344CB8AC3E}">
        <p14:creationId xmlns:p14="http://schemas.microsoft.com/office/powerpoint/2010/main" val="328906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https://learn.microsoft.com/training/modules/introduction-to-azure-app-service/</a:t>
            </a:r>
          </a:p>
        </p:txBody>
      </p:sp>
      <p:sp>
        <p:nvSpPr>
          <p:cNvPr id="4" name="Slide Number Placeholder 3"/>
          <p:cNvSpPr>
            <a:spLocks noGrp="1"/>
          </p:cNvSpPr>
          <p:nvPr>
            <p:ph type="sldNum" sz="quarter" idx="5"/>
          </p:nvPr>
        </p:nvSpPr>
        <p:spPr/>
        <p:txBody>
          <a:bodyPr/>
          <a:lstStyle/>
          <a:p>
            <a:fld id="{10B4D7BB-47DA-46D4-B152-A08B9EBCF1F1}" type="slidenum">
              <a:rPr lang="en-US" smtClean="0"/>
              <a:t>3</a:t>
            </a:fld>
            <a:endParaRPr lang="en-US"/>
          </a:p>
        </p:txBody>
      </p:sp>
    </p:spTree>
    <p:extLst>
      <p:ext uri="{BB962C8B-B14F-4D97-AF65-F5344CB8AC3E}">
        <p14:creationId xmlns:p14="http://schemas.microsoft.com/office/powerpoint/2010/main" val="205805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62</a:t>
            </a:fld>
            <a:endParaRPr lang="en-US"/>
          </a:p>
        </p:txBody>
      </p:sp>
    </p:spTree>
    <p:extLst>
      <p:ext uri="{BB962C8B-B14F-4D97-AF65-F5344CB8AC3E}">
        <p14:creationId xmlns:p14="http://schemas.microsoft.com/office/powerpoint/2010/main" val="3499167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63</a:t>
            </a:fld>
            <a:endParaRPr lang="en-US"/>
          </a:p>
        </p:txBody>
      </p:sp>
    </p:spTree>
    <p:extLst>
      <p:ext uri="{BB962C8B-B14F-4D97-AF65-F5344CB8AC3E}">
        <p14:creationId xmlns:p14="http://schemas.microsoft.com/office/powerpoint/2010/main" val="1542470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64</a:t>
            </a:fld>
            <a:endParaRPr lang="en-US"/>
          </a:p>
        </p:txBody>
      </p:sp>
    </p:spTree>
    <p:extLst>
      <p:ext uri="{BB962C8B-B14F-4D97-AF65-F5344CB8AC3E}">
        <p14:creationId xmlns:p14="http://schemas.microsoft.com/office/powerpoint/2010/main" val="4177644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65</a:t>
            </a:fld>
            <a:endParaRPr lang="en-US"/>
          </a:p>
        </p:txBody>
      </p:sp>
    </p:spTree>
    <p:extLst>
      <p:ext uri="{BB962C8B-B14F-4D97-AF65-F5344CB8AC3E}">
        <p14:creationId xmlns:p14="http://schemas.microsoft.com/office/powerpoint/2010/main" val="3511397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66</a:t>
            </a:fld>
            <a:endParaRPr lang="en-US"/>
          </a:p>
        </p:txBody>
      </p:sp>
    </p:spTree>
    <p:extLst>
      <p:ext uri="{BB962C8B-B14F-4D97-AF65-F5344CB8AC3E}">
        <p14:creationId xmlns:p14="http://schemas.microsoft.com/office/powerpoint/2010/main" val="1768636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68</a:t>
            </a:fld>
            <a:endParaRPr lang="en-US"/>
          </a:p>
        </p:txBody>
      </p:sp>
    </p:spTree>
    <p:extLst>
      <p:ext uri="{BB962C8B-B14F-4D97-AF65-F5344CB8AC3E}">
        <p14:creationId xmlns:p14="http://schemas.microsoft.com/office/powerpoint/2010/main" val="2375991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KEDA Register itself as Metric Adopter</a:t>
            </a:r>
          </a:p>
        </p:txBody>
      </p:sp>
      <p:sp>
        <p:nvSpPr>
          <p:cNvPr id="4" name="Slide Number Placeholder 3"/>
          <p:cNvSpPr>
            <a:spLocks noGrp="1"/>
          </p:cNvSpPr>
          <p:nvPr>
            <p:ph type="sldNum" sz="quarter" idx="5"/>
          </p:nvPr>
        </p:nvSpPr>
        <p:spPr/>
        <p:txBody>
          <a:bodyPr/>
          <a:lstStyle/>
          <a:p>
            <a:fld id="{10B4D7BB-47DA-46D4-B152-A08B9EBCF1F1}" type="slidenum">
              <a:rPr lang="en-US" smtClean="0"/>
              <a:t>69</a:t>
            </a:fld>
            <a:endParaRPr lang="en-US"/>
          </a:p>
        </p:txBody>
      </p:sp>
    </p:spTree>
    <p:extLst>
      <p:ext uri="{BB962C8B-B14F-4D97-AF65-F5344CB8AC3E}">
        <p14:creationId xmlns:p14="http://schemas.microsoft.com/office/powerpoint/2010/main" val="224401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73</a:t>
            </a:fld>
            <a:endParaRPr lang="en-US"/>
          </a:p>
        </p:txBody>
      </p:sp>
    </p:spTree>
    <p:extLst>
      <p:ext uri="{BB962C8B-B14F-4D97-AF65-F5344CB8AC3E}">
        <p14:creationId xmlns:p14="http://schemas.microsoft.com/office/powerpoint/2010/main" val="2884870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4</a:t>
            </a:fld>
            <a:endParaRPr lang="en-US"/>
          </a:p>
        </p:txBody>
      </p:sp>
    </p:spTree>
    <p:extLst>
      <p:ext uri="{BB962C8B-B14F-4D97-AF65-F5344CB8AC3E}">
        <p14:creationId xmlns:p14="http://schemas.microsoft.com/office/powerpoint/2010/main" val="3751740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5</a:t>
            </a:fld>
            <a:endParaRPr lang="en-US"/>
          </a:p>
        </p:txBody>
      </p:sp>
    </p:spTree>
    <p:extLst>
      <p:ext uri="{BB962C8B-B14F-4D97-AF65-F5344CB8AC3E}">
        <p14:creationId xmlns:p14="http://schemas.microsoft.com/office/powerpoint/2010/main" val="371475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6</a:t>
            </a:fld>
            <a:endParaRPr lang="en-US"/>
          </a:p>
        </p:txBody>
      </p:sp>
    </p:spTree>
    <p:extLst>
      <p:ext uri="{BB962C8B-B14F-4D97-AF65-F5344CB8AC3E}">
        <p14:creationId xmlns:p14="http://schemas.microsoft.com/office/powerpoint/2010/main" val="845016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https://learn.microsoft.com/training/modules/introduction-to-azure-app-service/</a:t>
            </a:r>
          </a:p>
        </p:txBody>
      </p:sp>
      <p:sp>
        <p:nvSpPr>
          <p:cNvPr id="4" name="Slide Number Placeholder 3"/>
          <p:cNvSpPr>
            <a:spLocks noGrp="1"/>
          </p:cNvSpPr>
          <p:nvPr>
            <p:ph type="sldNum" sz="quarter" idx="5"/>
          </p:nvPr>
        </p:nvSpPr>
        <p:spPr/>
        <p:txBody>
          <a:bodyPr/>
          <a:lstStyle/>
          <a:p>
            <a:fld id="{10B4D7BB-47DA-46D4-B152-A08B9EBCF1F1}" type="slidenum">
              <a:rPr lang="en-US" smtClean="0"/>
              <a:t>7</a:t>
            </a:fld>
            <a:endParaRPr lang="en-US"/>
          </a:p>
        </p:txBody>
      </p:sp>
    </p:spTree>
    <p:extLst>
      <p:ext uri="{BB962C8B-B14F-4D97-AF65-F5344CB8AC3E}">
        <p14:creationId xmlns:p14="http://schemas.microsoft.com/office/powerpoint/2010/main" val="1082840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8</a:t>
            </a:fld>
            <a:endParaRPr lang="en-US"/>
          </a:p>
        </p:txBody>
      </p:sp>
    </p:spTree>
    <p:extLst>
      <p:ext uri="{BB962C8B-B14F-4D97-AF65-F5344CB8AC3E}">
        <p14:creationId xmlns:p14="http://schemas.microsoft.com/office/powerpoint/2010/main" val="3468430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az</a:t>
            </a:r>
            <a:r>
              <a:rPr lang="en-US" dirty="0"/>
              <a:t> </a:t>
            </a:r>
            <a:r>
              <a:rPr lang="en-US" dirty="0" err="1"/>
              <a:t>aks</a:t>
            </a:r>
            <a:r>
              <a:rPr lang="en-US" dirty="0"/>
              <a:t> create -g aksdemo1 -n bipeenclus02 --</a:t>
            </a:r>
            <a:r>
              <a:rPr lang="en-US" dirty="0" err="1"/>
              <a:t>kubernetes</a:t>
            </a:r>
            <a:r>
              <a:rPr lang="en-US" dirty="0"/>
              <a:t>-version 1.27.7 --</a:t>
            </a:r>
            <a:r>
              <a:rPr lang="en-US" dirty="0" err="1"/>
              <a:t>vm</a:t>
            </a:r>
            <a:r>
              <a:rPr lang="en-US" dirty="0"/>
              <a:t>-set-type </a:t>
            </a:r>
            <a:r>
              <a:rPr lang="en-US" dirty="0" err="1"/>
              <a:t>AvailabilitySet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9</a:t>
            </a:fld>
            <a:endParaRPr lang="en-US"/>
          </a:p>
        </p:txBody>
      </p:sp>
    </p:spTree>
    <p:extLst>
      <p:ext uri="{BB962C8B-B14F-4D97-AF65-F5344CB8AC3E}">
        <p14:creationId xmlns:p14="http://schemas.microsoft.com/office/powerpoint/2010/main" val="5889866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B2FE78D-8856-C190-B6B5-5D868C2EF806}"/>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
        <p:nvSpPr>
          <p:cNvPr id="5" name="Title 1">
            <a:extLst>
              <a:ext uri="{FF2B5EF4-FFF2-40B4-BE49-F238E27FC236}">
                <a16:creationId xmlns:a16="http://schemas.microsoft.com/office/drawing/2014/main" id="{827A444A-D3A2-E9EE-45B2-4ADF53D14336}"/>
              </a:ext>
            </a:extLst>
          </p:cNvPr>
          <p:cNvSpPr>
            <a:spLocks noGrp="1"/>
          </p:cNvSpPr>
          <p:nvPr>
            <p:ph type="title" hasCustomPrompt="1"/>
          </p:nvPr>
        </p:nvSpPr>
        <p:spPr>
          <a:xfrm>
            <a:off x="569913" y="3551986"/>
            <a:ext cx="5686955" cy="1108121"/>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Tree>
    <p:extLst>
      <p:ext uri="{BB962C8B-B14F-4D97-AF65-F5344CB8AC3E}">
        <p14:creationId xmlns:p14="http://schemas.microsoft.com/office/powerpoint/2010/main" val="3785080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FD824-E358-67D5-CDC3-74A3BA311E0B}"/>
              </a:ext>
            </a:extLst>
          </p:cNvPr>
          <p:cNvSpPr>
            <a:spLocks noGrp="1"/>
          </p:cNvSpPr>
          <p:nvPr>
            <p:ph type="title" hasCustomPrompt="1"/>
          </p:nvPr>
        </p:nvSpPr>
        <p:spPr>
          <a:xfrm>
            <a:off x="581340" y="3514705"/>
            <a:ext cx="6472474" cy="565091"/>
          </a:xfrm>
          <a:noFill/>
        </p:spPr>
        <p:txBody>
          <a:bodyPr wrap="square" lIns="0" tIns="0" rIns="0" bIns="0" anchor="b" anchorCtr="0">
            <a:spAutoFit/>
          </a:bodyPr>
          <a:lstStyle>
            <a:lvl1pPr>
              <a:defRPr sz="4080" b="0" i="0" spc="-51" baseline="0">
                <a:solidFill>
                  <a:schemeClr val="tx1"/>
                </a:solidFill>
                <a:latin typeface="+mn-lt"/>
                <a:cs typeface="Segoe UI" panose="020B0502040204020203" pitchFamily="34" charset="0"/>
              </a:defRPr>
            </a:lvl1pPr>
          </a:lstStyle>
          <a:p>
            <a:r>
              <a:rPr lang="en-US" dirty="0"/>
              <a:t>Section divider title</a:t>
            </a:r>
          </a:p>
        </p:txBody>
      </p:sp>
    </p:spTree>
    <p:extLst>
      <p:ext uri="{BB962C8B-B14F-4D97-AF65-F5344CB8AC3E}">
        <p14:creationId xmlns:p14="http://schemas.microsoft.com/office/powerpoint/2010/main" val="717957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B0E3C-D495-05D3-B7BB-63EAE343AFB6}"/>
              </a:ext>
            </a:extLst>
          </p:cNvPr>
          <p:cNvSpPr>
            <a:spLocks noGrp="1"/>
          </p:cNvSpPr>
          <p:nvPr>
            <p:ph type="title" hasCustomPrompt="1"/>
          </p:nvPr>
        </p:nvSpPr>
        <p:spPr/>
        <p:txBody>
          <a:bodyPr/>
          <a:lstStyle>
            <a:lvl1pPr>
              <a:defRPr/>
            </a:lvl1pPr>
          </a:lstStyle>
          <a:p>
            <a:r>
              <a:rPr lang="en-US" dirty="0"/>
              <a:t>Click to add text</a:t>
            </a:r>
          </a:p>
        </p:txBody>
      </p:sp>
      <p:sp>
        <p:nvSpPr>
          <p:cNvPr id="4" name="Content Placeholder 3">
            <a:extLst>
              <a:ext uri="{FF2B5EF4-FFF2-40B4-BE49-F238E27FC236}">
                <a16:creationId xmlns:a16="http://schemas.microsoft.com/office/drawing/2014/main" id="{CA25C158-7727-D70C-B933-BA71D0D19A44}"/>
              </a:ext>
            </a:extLst>
          </p:cNvPr>
          <p:cNvSpPr>
            <a:spLocks noGrp="1"/>
          </p:cNvSpPr>
          <p:nvPr>
            <p:ph sz="quarter" idx="10"/>
          </p:nvPr>
        </p:nvSpPr>
        <p:spPr>
          <a:xfrm>
            <a:off x="457200" y="1235075"/>
            <a:ext cx="11222038" cy="4816475"/>
          </a:xfrm>
        </p:spPr>
        <p:txBody>
          <a:bodyPr/>
          <a:lstStyle/>
          <a:p>
            <a:pPr lvl="0"/>
            <a:r>
              <a:rPr lang="en-US" dirty="0"/>
              <a:t>Click to edit Master text styles</a:t>
            </a:r>
          </a:p>
        </p:txBody>
      </p:sp>
      <p:cxnSp>
        <p:nvCxnSpPr>
          <p:cNvPr id="3" name="Straight Connector 2">
            <a:extLst>
              <a:ext uri="{FF2B5EF4-FFF2-40B4-BE49-F238E27FC236}">
                <a16:creationId xmlns:a16="http://schemas.microsoft.com/office/drawing/2014/main" id="{47D717A2-A422-51B6-F4ED-1AA291F70426}"/>
              </a:ext>
              <a:ext uri="{C183D7F6-B498-43B3-948B-1728B52AA6E4}">
                <adec:decorative xmlns:adec="http://schemas.microsoft.com/office/drawing/2017/decorative" val="1"/>
              </a:ext>
            </a:extLst>
          </p:cNvPr>
          <p:cNvCxnSpPr>
            <a:cxnSpLocks/>
          </p:cNvCxnSpPr>
          <p:nvPr userDrawn="1"/>
        </p:nvCxnSpPr>
        <p:spPr>
          <a:xfrm>
            <a:off x="457200" y="1050761"/>
            <a:ext cx="11222038"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6319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rning objectives">
    <p:bg>
      <p:bgPr>
        <a:solidFill>
          <a:srgbClr val="F4F3F5"/>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C7ACAD5-D45B-E72F-6496-3102500CE0F1}"/>
              </a:ext>
            </a:extLst>
          </p:cNvPr>
          <p:cNvSpPr>
            <a:spLocks noGrp="1"/>
          </p:cNvSpPr>
          <p:nvPr>
            <p:ph type="title"/>
          </p:nvPr>
        </p:nvSpPr>
        <p:spPr/>
        <p:txBody>
          <a:bodyPr/>
          <a:lstStyle/>
          <a:p>
            <a:r>
              <a:rPr lang="en-US" dirty="0"/>
              <a:t>Click to edit Master title style</a:t>
            </a:r>
          </a:p>
        </p:txBody>
      </p:sp>
      <p:pic>
        <p:nvPicPr>
          <p:cNvPr id="3" name="Graphic 2">
            <a:extLst>
              <a:ext uri="{FF2B5EF4-FFF2-40B4-BE49-F238E27FC236}">
                <a16:creationId xmlns:a16="http://schemas.microsoft.com/office/drawing/2014/main" id="{B550542F-99B5-2164-E697-89C6F4BC5E3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207262"/>
            <a:ext cx="12192001" cy="3095623"/>
          </a:xfrm>
          <a:prstGeom prst="rect">
            <a:avLst/>
          </a:prstGeom>
        </p:spPr>
      </p:pic>
      <p:sp>
        <p:nvSpPr>
          <p:cNvPr id="4" name="Content Placeholder 3">
            <a:extLst>
              <a:ext uri="{FF2B5EF4-FFF2-40B4-BE49-F238E27FC236}">
                <a16:creationId xmlns:a16="http://schemas.microsoft.com/office/drawing/2014/main" id="{08373D85-141D-9923-C2EE-4CB92E1480FD}"/>
              </a:ext>
            </a:extLst>
          </p:cNvPr>
          <p:cNvSpPr>
            <a:spLocks noGrp="1"/>
          </p:cNvSpPr>
          <p:nvPr>
            <p:ph sz="quarter" idx="10"/>
          </p:nvPr>
        </p:nvSpPr>
        <p:spPr>
          <a:xfrm>
            <a:off x="457200" y="1235075"/>
            <a:ext cx="11222038" cy="4816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8399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B0E3C-D495-05D3-B7BB-63EAE343AFB6}"/>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CA25C158-7727-D70C-B933-BA71D0D19A44}"/>
              </a:ext>
            </a:extLst>
          </p:cNvPr>
          <p:cNvSpPr>
            <a:spLocks noGrp="1"/>
          </p:cNvSpPr>
          <p:nvPr>
            <p:ph sz="quarter" idx="10"/>
          </p:nvPr>
        </p:nvSpPr>
        <p:spPr>
          <a:xfrm>
            <a:off x="457200" y="1235075"/>
            <a:ext cx="11222038" cy="4816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27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84B3E-4E72-0D48-DEE7-436F5441E375}"/>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038D685E-044E-3CD4-5578-572CE4E50B1C}"/>
              </a:ext>
            </a:extLst>
          </p:cNvPr>
          <p:cNvSpPr>
            <a:spLocks noGrp="1"/>
          </p:cNvSpPr>
          <p:nvPr>
            <p:ph sz="quarter" idx="10"/>
          </p:nvPr>
        </p:nvSpPr>
        <p:spPr>
          <a:xfrm>
            <a:off x="457200" y="1506084"/>
            <a:ext cx="11222038" cy="452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FEC70EA8-226C-026D-3799-31B69250A6AD}"/>
              </a:ext>
            </a:extLst>
          </p:cNvPr>
          <p:cNvSpPr>
            <a:spLocks noGrp="1"/>
          </p:cNvSpPr>
          <p:nvPr>
            <p:ph type="body" sz="quarter" idx="11"/>
          </p:nvPr>
        </p:nvSpPr>
        <p:spPr>
          <a:xfrm>
            <a:off x="457200" y="998538"/>
            <a:ext cx="11222038" cy="425450"/>
          </a:xfrm>
        </p:spPr>
        <p:txBody>
          <a:bodyPr/>
          <a:lstStyle>
            <a:lvl1pPr marL="0" indent="0">
              <a:buNone/>
              <a:defRPr lang="en-US" sz="2244" kern="1200" spc="0" baseline="0" dirty="0" smtClean="0">
                <a:solidFill>
                  <a:srgbClr val="003C6A"/>
                </a:solidFill>
                <a:latin typeface="Segoe UI Semibold" panose="020B0702040204020203" pitchFamily="34" charset="0"/>
                <a:ea typeface="+mn-ea"/>
                <a:cs typeface="Segoe UI Semibold" panose="020B07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690736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 Exerci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BECF-41DC-2410-893A-DB9187FC31B3}"/>
              </a:ext>
            </a:extLst>
          </p:cNvPr>
          <p:cNvSpPr>
            <a:spLocks noGrp="1"/>
          </p:cNvSpPr>
          <p:nvPr>
            <p:ph type="title" hasCustomPrompt="1"/>
          </p:nvPr>
        </p:nvSpPr>
        <p:spPr/>
        <p:txBody>
          <a:bodyPr/>
          <a:lstStyle>
            <a:lvl1pPr>
              <a:defRPr/>
            </a:lvl1pPr>
          </a:lstStyle>
          <a:p>
            <a:r>
              <a:rPr lang="en-US" dirty="0"/>
              <a:t>Click to lab/exercise title</a:t>
            </a:r>
          </a:p>
        </p:txBody>
      </p:sp>
      <p:sp>
        <p:nvSpPr>
          <p:cNvPr id="4" name="Rectangle: Rounded Corners 3">
            <a:extLst>
              <a:ext uri="{FF2B5EF4-FFF2-40B4-BE49-F238E27FC236}">
                <a16:creationId xmlns:a16="http://schemas.microsoft.com/office/drawing/2014/main" id="{4131A17C-0F99-216E-DFAC-C569CB6E38F1}"/>
              </a:ext>
            </a:extLst>
          </p:cNvPr>
          <p:cNvSpPr/>
          <p:nvPr userDrawn="1"/>
        </p:nvSpPr>
        <p:spPr>
          <a:xfrm>
            <a:off x="395187" y="1555423"/>
            <a:ext cx="5816337" cy="4383464"/>
          </a:xfrm>
          <a:prstGeom prst="roundRect">
            <a:avLst>
              <a:gd name="adj" fmla="val 5914"/>
            </a:avLst>
          </a:prstGeom>
          <a:solidFill>
            <a:srgbClr val="F4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FEE5EEF9-998D-B6C1-C199-5C59EA71EC87}"/>
              </a:ext>
            </a:extLst>
          </p:cNvPr>
          <p:cNvSpPr>
            <a:spLocks noGrp="1"/>
          </p:cNvSpPr>
          <p:nvPr>
            <p:ph sz="quarter" idx="12"/>
          </p:nvPr>
        </p:nvSpPr>
        <p:spPr>
          <a:xfrm>
            <a:off x="702393" y="1763920"/>
            <a:ext cx="5019675" cy="37623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4">
            <a:extLst>
              <a:ext uri="{FF2B5EF4-FFF2-40B4-BE49-F238E27FC236}">
                <a16:creationId xmlns:a16="http://schemas.microsoft.com/office/drawing/2014/main" id="{7072FF0B-2694-6C4C-C8B5-3E7663D5E799}"/>
              </a:ext>
            </a:extLst>
          </p:cNvPr>
          <p:cNvSpPr>
            <a:spLocks noGrp="1"/>
          </p:cNvSpPr>
          <p:nvPr>
            <p:ph sz="quarter" idx="13"/>
          </p:nvPr>
        </p:nvSpPr>
        <p:spPr>
          <a:xfrm>
            <a:off x="6469932" y="1763920"/>
            <a:ext cx="5019675" cy="37623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1058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mmary | K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BECF-41DC-2410-893A-DB9187FC31B3}"/>
              </a:ext>
            </a:extLst>
          </p:cNvPr>
          <p:cNvSpPr>
            <a:spLocks noGrp="1"/>
          </p:cNvSpPr>
          <p:nvPr>
            <p:ph type="title" hasCustomPrompt="1"/>
          </p:nvPr>
        </p:nvSpPr>
        <p:spPr/>
        <p:txBody>
          <a:bodyPr/>
          <a:lstStyle>
            <a:lvl1pPr>
              <a:defRPr/>
            </a:lvl1pPr>
          </a:lstStyle>
          <a:p>
            <a:r>
              <a:rPr lang="en-US" dirty="0"/>
              <a:t>Click to add summary</a:t>
            </a:r>
          </a:p>
        </p:txBody>
      </p:sp>
      <p:sp>
        <p:nvSpPr>
          <p:cNvPr id="4" name="Rectangle: Rounded Corners 3">
            <a:extLst>
              <a:ext uri="{FF2B5EF4-FFF2-40B4-BE49-F238E27FC236}">
                <a16:creationId xmlns:a16="http://schemas.microsoft.com/office/drawing/2014/main" id="{5D90E651-9BA7-18EB-DB1A-44556A25BECF}"/>
              </a:ext>
            </a:extLst>
          </p:cNvPr>
          <p:cNvSpPr/>
          <p:nvPr userDrawn="1"/>
        </p:nvSpPr>
        <p:spPr>
          <a:xfrm>
            <a:off x="5863473" y="1555423"/>
            <a:ext cx="5816337" cy="4383464"/>
          </a:xfrm>
          <a:prstGeom prst="roundRect">
            <a:avLst>
              <a:gd name="adj" fmla="val 5914"/>
            </a:avLst>
          </a:prstGeom>
          <a:solidFill>
            <a:srgbClr val="F4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009635B2-897B-0E82-CA91-F20AED8A9E54}"/>
              </a:ext>
            </a:extLst>
          </p:cNvPr>
          <p:cNvSpPr>
            <a:spLocks noGrp="1"/>
          </p:cNvSpPr>
          <p:nvPr>
            <p:ph sz="quarter" idx="12"/>
          </p:nvPr>
        </p:nvSpPr>
        <p:spPr>
          <a:xfrm>
            <a:off x="426610" y="1763920"/>
            <a:ext cx="5019675" cy="37623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5931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2F1CD1-DE45-C853-F32D-1EB719760D34}"/>
              </a:ext>
            </a:extLst>
          </p:cNvPr>
          <p:cNvSpPr>
            <a:spLocks noGrp="1"/>
          </p:cNvSpPr>
          <p:nvPr>
            <p:ph type="title"/>
          </p:nvPr>
        </p:nvSpPr>
        <p:spPr>
          <a:xfrm>
            <a:off x="457200" y="411480"/>
            <a:ext cx="11222610" cy="515443"/>
          </a:xfrm>
          <a:prstGeom prst="rect">
            <a:avLst/>
          </a:prstGeom>
        </p:spPr>
        <p:txBody>
          <a:bodyPr vert="horz" lIns="0" tIns="0" rIns="0" bIns="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17572885-CE45-483C-B4F6-098C0BB67326}"/>
              </a:ext>
            </a:extLst>
          </p:cNvPr>
          <p:cNvSpPr>
            <a:spLocks noGrp="1"/>
          </p:cNvSpPr>
          <p:nvPr>
            <p:ph type="body" idx="1"/>
          </p:nvPr>
        </p:nvSpPr>
        <p:spPr>
          <a:xfrm>
            <a:off x="457200" y="1150403"/>
            <a:ext cx="1122261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DCD20144-5ECD-680F-E1E0-37DE7FB35BAC}"/>
              </a:ext>
            </a:extLst>
          </p:cNvPr>
          <p:cNvSpPr txBox="1"/>
          <p:nvPr userDrawn="1"/>
        </p:nvSpPr>
        <p:spPr>
          <a:xfrm>
            <a:off x="457200" y="6411853"/>
            <a:ext cx="3709956" cy="172676"/>
          </a:xfrm>
          <a:prstGeom prst="rect">
            <a:avLst/>
          </a:prstGeom>
          <a:noFill/>
        </p:spPr>
        <p:txBody>
          <a:bodyPr wrap="square" lIns="0" tIns="0" rIns="0" bIns="0">
            <a:spAutoFit/>
          </a:bodyPr>
          <a:lstStyle/>
          <a:p>
            <a:pPr defTabSz="932563">
              <a:defRPr/>
            </a:pPr>
            <a:r>
              <a:rPr lang="en-US" sz="1122" dirty="0">
                <a:solidFill>
                  <a:srgbClr val="000000"/>
                </a:solidFill>
                <a:latin typeface="Segoe UI" panose="020B0502040204020203" pitchFamily="34" charset="0"/>
                <a:cs typeface="Segoe UI" panose="020B0502040204020203" pitchFamily="34" charset="0"/>
              </a:rPr>
              <a:t>© Copyright Microsoft Corporation. All rights reserved.</a:t>
            </a:r>
          </a:p>
        </p:txBody>
      </p:sp>
    </p:spTree>
    <p:extLst>
      <p:ext uri="{BB962C8B-B14F-4D97-AF65-F5344CB8AC3E}">
        <p14:creationId xmlns:p14="http://schemas.microsoft.com/office/powerpoint/2010/main" val="392028117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2" r:id="rId5"/>
    <p:sldLayoutId id="2147483661" r:id="rId6"/>
    <p:sldLayoutId id="2147483669" r:id="rId7"/>
    <p:sldLayoutId id="2147483670" r:id="rId8"/>
  </p:sldLayoutIdLst>
  <p:txStyles>
    <p:titleStyle>
      <a:lvl1pPr algn="l" defTabSz="914400" rtl="0" eaLnBrk="1" latinLnBrk="0" hangingPunct="1">
        <a:lnSpc>
          <a:spcPct val="90000"/>
        </a:lnSpc>
        <a:spcBef>
          <a:spcPct val="0"/>
        </a:spcBef>
        <a:buNone/>
        <a:defRPr sz="3200" kern="1200">
          <a:solidFill>
            <a:schemeClr val="tx1"/>
          </a:solidFill>
          <a:latin typeface="Segoe UI Semibold" panose="020B0702040204020203" pitchFamily="34" charset="0"/>
          <a:ea typeface="+mj-ea"/>
          <a:cs typeface="Segoe UI Semibold" panose="020B0702040204020203" pitchFamily="34" charset="0"/>
        </a:defRPr>
      </a:lvl1pPr>
    </p:titleStyle>
    <p:bodyStyle>
      <a:lvl1pPr marL="228600" indent="-228600" algn="l"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574675" indent="-234950" algn="l"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227013"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141413" indent="-169863"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1376363" indent="-179388"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en-us/azure/aks/create-node-pools"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kubernetes.io/docs/concepts/scheduling-eviction/taint-and-toleration/" TargetMode="Externa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https://learn.microsoft.com/en-us/azure/aks/virtual-nodes-cli" TargetMode="External"/><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hyperlink" Target="https://virtual-kubelet.io/"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37169DE-E95D-FDD6-AED0-B3D218B43841}"/>
              </a:ext>
            </a:extLst>
          </p:cNvPr>
          <p:cNvSpPr>
            <a:spLocks noGrp="1"/>
          </p:cNvSpPr>
          <p:nvPr>
            <p:ph type="title"/>
          </p:nvPr>
        </p:nvSpPr>
        <p:spPr>
          <a:xfrm>
            <a:off x="601444" y="2798233"/>
            <a:ext cx="5686955" cy="387798"/>
          </a:xfrm>
        </p:spPr>
        <p:txBody>
          <a:bodyPr/>
          <a:lstStyle/>
          <a:p>
            <a:r>
              <a:rPr lang="en-US" sz="2800" dirty="0"/>
              <a:t>AKS Scalability</a:t>
            </a:r>
            <a:endParaRPr lang="en-US" dirty="0"/>
          </a:p>
        </p:txBody>
      </p:sp>
    </p:spTree>
    <p:extLst>
      <p:ext uri="{BB962C8B-B14F-4D97-AF65-F5344CB8AC3E}">
        <p14:creationId xmlns:p14="http://schemas.microsoft.com/office/powerpoint/2010/main" val="3695094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4039637-B95C-DBC0-3E6F-8DB2AF6E2802}"/>
              </a:ext>
            </a:extLst>
          </p:cNvPr>
          <p:cNvSpPr>
            <a:spLocks noGrp="1"/>
          </p:cNvSpPr>
          <p:nvPr>
            <p:ph type="title"/>
          </p:nvPr>
        </p:nvSpPr>
        <p:spPr>
          <a:xfrm>
            <a:off x="236641" y="207719"/>
            <a:ext cx="11222610" cy="515443"/>
          </a:xfrm>
        </p:spPr>
        <p:txBody>
          <a:bodyPr/>
          <a:lstStyle/>
          <a:p>
            <a:r>
              <a:rPr lang="en-US" dirty="0"/>
              <a:t>Availability Set</a:t>
            </a:r>
          </a:p>
        </p:txBody>
      </p:sp>
      <p:pic>
        <p:nvPicPr>
          <p:cNvPr id="7" name="Picture 6">
            <a:extLst>
              <a:ext uri="{FF2B5EF4-FFF2-40B4-BE49-F238E27FC236}">
                <a16:creationId xmlns:a16="http://schemas.microsoft.com/office/drawing/2014/main" id="{9C58C02D-1DF3-B84F-5FF2-729D4261B13B}"/>
              </a:ext>
            </a:extLst>
          </p:cNvPr>
          <p:cNvPicPr>
            <a:picLocks noChangeAspect="1"/>
          </p:cNvPicPr>
          <p:nvPr/>
        </p:nvPicPr>
        <p:blipFill>
          <a:blip r:embed="rId3"/>
          <a:stretch>
            <a:fillRect/>
          </a:stretch>
        </p:blipFill>
        <p:spPr>
          <a:xfrm>
            <a:off x="5093425" y="1574556"/>
            <a:ext cx="6999295" cy="3708888"/>
          </a:xfrm>
          <a:prstGeom prst="rect">
            <a:avLst/>
          </a:prstGeom>
        </p:spPr>
      </p:pic>
      <p:sp>
        <p:nvSpPr>
          <p:cNvPr id="9" name="TextBox 8">
            <a:extLst>
              <a:ext uri="{FF2B5EF4-FFF2-40B4-BE49-F238E27FC236}">
                <a16:creationId xmlns:a16="http://schemas.microsoft.com/office/drawing/2014/main" id="{2F11F3FD-AB20-4CD9-90E0-75F9AC102CDC}"/>
              </a:ext>
            </a:extLst>
          </p:cNvPr>
          <p:cNvSpPr txBox="1"/>
          <p:nvPr/>
        </p:nvSpPr>
        <p:spPr>
          <a:xfrm>
            <a:off x="378070" y="1652844"/>
            <a:ext cx="4715355" cy="2308324"/>
          </a:xfrm>
          <a:prstGeom prst="rect">
            <a:avLst/>
          </a:prstGeom>
          <a:noFill/>
        </p:spPr>
        <p:txBody>
          <a:bodyPr wrap="square">
            <a:spAutoFit/>
          </a:bodyPr>
          <a:lstStyle/>
          <a:p>
            <a:pPr marL="285750" indent="-285750">
              <a:buFont typeface="Arial" panose="020B0604020202020204" pitchFamily="34" charset="0"/>
              <a:buChar char="•"/>
            </a:pPr>
            <a:r>
              <a:rPr lang="en-GB" b="1" dirty="0"/>
              <a:t>Specifies that the nodes in the node pool will be deployed as individual VMs within an Azure availability set.</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An availability set ensures that the VMs are distributed across multiple fault domains and update domains for increased availability.</a:t>
            </a:r>
            <a:endParaRPr lang="en-US" b="1" dirty="0"/>
          </a:p>
        </p:txBody>
      </p:sp>
      <p:pic>
        <p:nvPicPr>
          <p:cNvPr id="11" name="Picture 10">
            <a:extLst>
              <a:ext uri="{FF2B5EF4-FFF2-40B4-BE49-F238E27FC236}">
                <a16:creationId xmlns:a16="http://schemas.microsoft.com/office/drawing/2014/main" id="{33B572B1-CD1E-C00B-C2EC-338430D8C38F}"/>
              </a:ext>
            </a:extLst>
          </p:cNvPr>
          <p:cNvPicPr>
            <a:picLocks noChangeAspect="1"/>
          </p:cNvPicPr>
          <p:nvPr/>
        </p:nvPicPr>
        <p:blipFill>
          <a:blip r:embed="rId4"/>
          <a:stretch>
            <a:fillRect/>
          </a:stretch>
        </p:blipFill>
        <p:spPr>
          <a:xfrm>
            <a:off x="710252" y="4234594"/>
            <a:ext cx="3825572" cy="1729890"/>
          </a:xfrm>
          <a:prstGeom prst="rect">
            <a:avLst/>
          </a:prstGeom>
        </p:spPr>
      </p:pic>
    </p:spTree>
    <p:extLst>
      <p:ext uri="{BB962C8B-B14F-4D97-AF65-F5344CB8AC3E}">
        <p14:creationId xmlns:p14="http://schemas.microsoft.com/office/powerpoint/2010/main" val="3571380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9E09CD-0798-E196-9286-C26611291019}"/>
              </a:ext>
            </a:extLst>
          </p:cNvPr>
          <p:cNvPicPr>
            <a:picLocks noChangeAspect="1"/>
          </p:cNvPicPr>
          <p:nvPr/>
        </p:nvPicPr>
        <p:blipFill>
          <a:blip r:embed="rId3"/>
          <a:stretch>
            <a:fillRect/>
          </a:stretch>
        </p:blipFill>
        <p:spPr>
          <a:xfrm>
            <a:off x="236641" y="4375944"/>
            <a:ext cx="2362405" cy="1615580"/>
          </a:xfrm>
          <a:prstGeom prst="rect">
            <a:avLst/>
          </a:prstGeom>
        </p:spPr>
      </p:pic>
      <p:sp>
        <p:nvSpPr>
          <p:cNvPr id="6" name="Title 2">
            <a:extLst>
              <a:ext uri="{FF2B5EF4-FFF2-40B4-BE49-F238E27FC236}">
                <a16:creationId xmlns:a16="http://schemas.microsoft.com/office/drawing/2014/main" id="{387EE139-688D-7F5E-72CB-5EF831132757}"/>
              </a:ext>
            </a:extLst>
          </p:cNvPr>
          <p:cNvSpPr>
            <a:spLocks noGrp="1"/>
          </p:cNvSpPr>
          <p:nvPr>
            <p:ph type="title"/>
          </p:nvPr>
        </p:nvSpPr>
        <p:spPr>
          <a:xfrm>
            <a:off x="236641" y="207719"/>
            <a:ext cx="11222610" cy="515443"/>
          </a:xfrm>
        </p:spPr>
        <p:txBody>
          <a:bodyPr/>
          <a:lstStyle/>
          <a:p>
            <a:r>
              <a:rPr lang="en-US" dirty="0"/>
              <a:t>Low Priority VM ( Spot Instance)</a:t>
            </a:r>
          </a:p>
        </p:txBody>
      </p:sp>
      <p:sp>
        <p:nvSpPr>
          <p:cNvPr id="8" name="TextBox 7">
            <a:extLst>
              <a:ext uri="{FF2B5EF4-FFF2-40B4-BE49-F238E27FC236}">
                <a16:creationId xmlns:a16="http://schemas.microsoft.com/office/drawing/2014/main" id="{4C5A55DB-C931-C06B-CD20-79F75E6F2A21}"/>
              </a:ext>
            </a:extLst>
          </p:cNvPr>
          <p:cNvSpPr txBox="1"/>
          <p:nvPr/>
        </p:nvSpPr>
        <p:spPr>
          <a:xfrm>
            <a:off x="236641" y="1224198"/>
            <a:ext cx="6101860" cy="2862322"/>
          </a:xfrm>
          <a:prstGeom prst="rect">
            <a:avLst/>
          </a:prstGeom>
          <a:noFill/>
        </p:spPr>
        <p:txBody>
          <a:bodyPr wrap="square">
            <a:spAutoFit/>
          </a:bodyPr>
          <a:lstStyle/>
          <a:p>
            <a:pPr marL="285750" indent="-285750">
              <a:buFont typeface="Arial" panose="020B0604020202020204" pitchFamily="34" charset="0"/>
              <a:buChar char="•"/>
            </a:pPr>
            <a:r>
              <a:rPr lang="en-GB" b="1" dirty="0"/>
              <a:t>A Spot node pool is a node pool backed by an Azure Spot Virtual machine scale set.</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 With Spot VMs in your AKS cluster, you can take advantage of unutilized Azure capacity with significant cost savings. </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The amount of available unutilized capacity varies based on many factors, such as node size, region, and time of day.</a:t>
            </a:r>
            <a:endParaRPr lang="en-US" b="1" dirty="0"/>
          </a:p>
        </p:txBody>
      </p:sp>
      <p:sp>
        <p:nvSpPr>
          <p:cNvPr id="12" name="TextBox 11">
            <a:extLst>
              <a:ext uri="{FF2B5EF4-FFF2-40B4-BE49-F238E27FC236}">
                <a16:creationId xmlns:a16="http://schemas.microsoft.com/office/drawing/2014/main" id="{D667EF1D-1AAF-2133-9AFD-80DAC98C3414}"/>
              </a:ext>
            </a:extLst>
          </p:cNvPr>
          <p:cNvSpPr txBox="1"/>
          <p:nvPr/>
        </p:nvSpPr>
        <p:spPr>
          <a:xfrm>
            <a:off x="5249008" y="6280949"/>
            <a:ext cx="6700798" cy="369332"/>
          </a:xfrm>
          <a:prstGeom prst="rect">
            <a:avLst/>
          </a:prstGeom>
          <a:noFill/>
        </p:spPr>
        <p:txBody>
          <a:bodyPr wrap="square">
            <a:spAutoFit/>
          </a:bodyPr>
          <a:lstStyle/>
          <a:p>
            <a:r>
              <a:rPr lang="en-US" dirty="0"/>
              <a:t>https://learn.microsoft.com/en-us/azure/aks/spot-node-pool</a:t>
            </a:r>
          </a:p>
        </p:txBody>
      </p:sp>
    </p:spTree>
    <p:extLst>
      <p:ext uri="{BB962C8B-B14F-4D97-AF65-F5344CB8AC3E}">
        <p14:creationId xmlns:p14="http://schemas.microsoft.com/office/powerpoint/2010/main" val="376361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157CB1-E24A-020B-A45F-59D98B65C8F6}"/>
              </a:ext>
            </a:extLst>
          </p:cNvPr>
          <p:cNvSpPr>
            <a:spLocks noGrp="1"/>
          </p:cNvSpPr>
          <p:nvPr>
            <p:ph type="title"/>
          </p:nvPr>
        </p:nvSpPr>
        <p:spPr>
          <a:xfrm>
            <a:off x="581340" y="3514705"/>
            <a:ext cx="6472474" cy="565091"/>
          </a:xfrm>
        </p:spPr>
        <p:txBody>
          <a:bodyPr/>
          <a:lstStyle/>
          <a:p>
            <a:r>
              <a:rPr lang="en-US" dirty="0"/>
              <a:t>AKS Node Pool</a:t>
            </a:r>
          </a:p>
        </p:txBody>
      </p:sp>
    </p:spTree>
    <p:extLst>
      <p:ext uri="{BB962C8B-B14F-4D97-AF65-F5344CB8AC3E}">
        <p14:creationId xmlns:p14="http://schemas.microsoft.com/office/powerpoint/2010/main" val="2699947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7172EA-573A-1269-3456-7A8BC634C670}"/>
              </a:ext>
            </a:extLst>
          </p:cNvPr>
          <p:cNvSpPr txBox="1"/>
          <p:nvPr/>
        </p:nvSpPr>
        <p:spPr>
          <a:xfrm>
            <a:off x="1611086" y="2149065"/>
            <a:ext cx="8128000" cy="2062103"/>
          </a:xfrm>
          <a:prstGeom prst="rect">
            <a:avLst/>
          </a:prstGeom>
          <a:noFill/>
        </p:spPr>
        <p:txBody>
          <a:bodyPr wrap="square">
            <a:spAutoFit/>
          </a:bodyPr>
          <a:lstStyle/>
          <a:p>
            <a:r>
              <a:rPr lang="en-GB" sz="3200" b="1" i="0" dirty="0">
                <a:solidFill>
                  <a:srgbClr val="333333"/>
                </a:solidFill>
                <a:effectLst/>
                <a:latin typeface="Source Sans Pro" panose="020B0503030403020204" pitchFamily="34" charset="0"/>
              </a:rPr>
              <a:t>A node pool is a collection of VMs (usually backed by a Virtual Machine Scale Set (VMSS)) that can participate in a Kubernetes cluster.</a:t>
            </a:r>
            <a:endParaRPr lang="en-US" sz="3200" b="1" dirty="0"/>
          </a:p>
        </p:txBody>
      </p:sp>
    </p:spTree>
    <p:extLst>
      <p:ext uri="{BB962C8B-B14F-4D97-AF65-F5344CB8AC3E}">
        <p14:creationId xmlns:p14="http://schemas.microsoft.com/office/powerpoint/2010/main" val="1087269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6B3455-99E7-B812-9543-6373B8A834E3}"/>
              </a:ext>
            </a:extLst>
          </p:cNvPr>
          <p:cNvSpPr>
            <a:spLocks noGrp="1"/>
          </p:cNvSpPr>
          <p:nvPr>
            <p:ph type="title"/>
          </p:nvPr>
        </p:nvSpPr>
        <p:spPr>
          <a:xfrm>
            <a:off x="236641" y="207719"/>
            <a:ext cx="11222610" cy="515443"/>
          </a:xfrm>
        </p:spPr>
        <p:txBody>
          <a:bodyPr/>
          <a:lstStyle/>
          <a:p>
            <a:r>
              <a:rPr lang="en-US" dirty="0"/>
              <a:t>System Node Pool</a:t>
            </a:r>
          </a:p>
        </p:txBody>
      </p:sp>
      <p:pic>
        <p:nvPicPr>
          <p:cNvPr id="6" name="Picture 5">
            <a:extLst>
              <a:ext uri="{FF2B5EF4-FFF2-40B4-BE49-F238E27FC236}">
                <a16:creationId xmlns:a16="http://schemas.microsoft.com/office/drawing/2014/main" id="{13B3BCDC-B4BB-96F0-16C5-7E5FE6667729}"/>
              </a:ext>
            </a:extLst>
          </p:cNvPr>
          <p:cNvPicPr>
            <a:picLocks noChangeAspect="1"/>
          </p:cNvPicPr>
          <p:nvPr/>
        </p:nvPicPr>
        <p:blipFill>
          <a:blip r:embed="rId3"/>
          <a:stretch>
            <a:fillRect/>
          </a:stretch>
        </p:blipFill>
        <p:spPr>
          <a:xfrm>
            <a:off x="5963932" y="2567354"/>
            <a:ext cx="6117982" cy="3115639"/>
          </a:xfrm>
          <a:prstGeom prst="rect">
            <a:avLst/>
          </a:prstGeom>
        </p:spPr>
      </p:pic>
      <p:pic>
        <p:nvPicPr>
          <p:cNvPr id="8" name="Picture 7">
            <a:extLst>
              <a:ext uri="{FF2B5EF4-FFF2-40B4-BE49-F238E27FC236}">
                <a16:creationId xmlns:a16="http://schemas.microsoft.com/office/drawing/2014/main" id="{A07DCAEB-0A96-8D55-F16F-589C8CFA4D6C}"/>
              </a:ext>
            </a:extLst>
          </p:cNvPr>
          <p:cNvPicPr>
            <a:picLocks noChangeAspect="1"/>
          </p:cNvPicPr>
          <p:nvPr/>
        </p:nvPicPr>
        <p:blipFill>
          <a:blip r:embed="rId4"/>
          <a:stretch>
            <a:fillRect/>
          </a:stretch>
        </p:blipFill>
        <p:spPr>
          <a:xfrm>
            <a:off x="27438" y="814816"/>
            <a:ext cx="5936494" cy="6043184"/>
          </a:xfrm>
          <a:prstGeom prst="rect">
            <a:avLst/>
          </a:prstGeom>
        </p:spPr>
      </p:pic>
    </p:spTree>
    <p:extLst>
      <p:ext uri="{BB962C8B-B14F-4D97-AF65-F5344CB8AC3E}">
        <p14:creationId xmlns:p14="http://schemas.microsoft.com/office/powerpoint/2010/main" val="171213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6B3455-99E7-B812-9543-6373B8A834E3}"/>
              </a:ext>
            </a:extLst>
          </p:cNvPr>
          <p:cNvSpPr>
            <a:spLocks noGrp="1"/>
          </p:cNvSpPr>
          <p:nvPr>
            <p:ph type="title"/>
          </p:nvPr>
        </p:nvSpPr>
        <p:spPr>
          <a:xfrm>
            <a:off x="236641" y="207719"/>
            <a:ext cx="11222610" cy="515443"/>
          </a:xfrm>
        </p:spPr>
        <p:txBody>
          <a:bodyPr/>
          <a:lstStyle/>
          <a:p>
            <a:r>
              <a:rPr lang="en-US" dirty="0"/>
              <a:t>System Node Pool vs Control Panel</a:t>
            </a:r>
          </a:p>
        </p:txBody>
      </p:sp>
      <p:pic>
        <p:nvPicPr>
          <p:cNvPr id="4" name="Picture 3">
            <a:extLst>
              <a:ext uri="{FF2B5EF4-FFF2-40B4-BE49-F238E27FC236}">
                <a16:creationId xmlns:a16="http://schemas.microsoft.com/office/drawing/2014/main" id="{167B83DA-B363-6DF0-6941-8F5F7D98E6CE}"/>
              </a:ext>
            </a:extLst>
          </p:cNvPr>
          <p:cNvPicPr>
            <a:picLocks noChangeAspect="1"/>
          </p:cNvPicPr>
          <p:nvPr/>
        </p:nvPicPr>
        <p:blipFill>
          <a:blip r:embed="rId3"/>
          <a:stretch>
            <a:fillRect/>
          </a:stretch>
        </p:blipFill>
        <p:spPr>
          <a:xfrm>
            <a:off x="575796" y="1139858"/>
            <a:ext cx="9053345" cy="4877223"/>
          </a:xfrm>
          <a:prstGeom prst="rect">
            <a:avLst/>
          </a:prstGeom>
        </p:spPr>
      </p:pic>
    </p:spTree>
    <p:extLst>
      <p:ext uri="{BB962C8B-B14F-4D97-AF65-F5344CB8AC3E}">
        <p14:creationId xmlns:p14="http://schemas.microsoft.com/office/powerpoint/2010/main" val="252343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6B3455-99E7-B812-9543-6373B8A834E3}"/>
              </a:ext>
            </a:extLst>
          </p:cNvPr>
          <p:cNvSpPr>
            <a:spLocks noGrp="1"/>
          </p:cNvSpPr>
          <p:nvPr>
            <p:ph type="title"/>
          </p:nvPr>
        </p:nvSpPr>
        <p:spPr>
          <a:xfrm>
            <a:off x="236641" y="207719"/>
            <a:ext cx="11222610" cy="515443"/>
          </a:xfrm>
        </p:spPr>
        <p:txBody>
          <a:bodyPr/>
          <a:lstStyle/>
          <a:p>
            <a:r>
              <a:rPr lang="en-US" dirty="0"/>
              <a:t>System Node Pool</a:t>
            </a:r>
          </a:p>
        </p:txBody>
      </p:sp>
      <p:pic>
        <p:nvPicPr>
          <p:cNvPr id="4" name="Picture 3">
            <a:extLst>
              <a:ext uri="{FF2B5EF4-FFF2-40B4-BE49-F238E27FC236}">
                <a16:creationId xmlns:a16="http://schemas.microsoft.com/office/drawing/2014/main" id="{510BDC6E-7E64-D163-32FC-7EB367E61299}"/>
              </a:ext>
            </a:extLst>
          </p:cNvPr>
          <p:cNvPicPr>
            <a:picLocks noChangeAspect="1"/>
          </p:cNvPicPr>
          <p:nvPr/>
        </p:nvPicPr>
        <p:blipFill>
          <a:blip r:embed="rId2"/>
          <a:stretch>
            <a:fillRect/>
          </a:stretch>
        </p:blipFill>
        <p:spPr>
          <a:xfrm>
            <a:off x="3684061" y="1566634"/>
            <a:ext cx="4823878" cy="3566469"/>
          </a:xfrm>
          <a:prstGeom prst="rect">
            <a:avLst/>
          </a:prstGeom>
        </p:spPr>
      </p:pic>
      <p:sp>
        <p:nvSpPr>
          <p:cNvPr id="5" name="TextBox 4">
            <a:extLst>
              <a:ext uri="{FF2B5EF4-FFF2-40B4-BE49-F238E27FC236}">
                <a16:creationId xmlns:a16="http://schemas.microsoft.com/office/drawing/2014/main" id="{E8BF6E05-135D-CF0D-8286-F1BAB1D58C8A}"/>
              </a:ext>
            </a:extLst>
          </p:cNvPr>
          <p:cNvSpPr txBox="1"/>
          <p:nvPr/>
        </p:nvSpPr>
        <p:spPr>
          <a:xfrm>
            <a:off x="236641" y="1846385"/>
            <a:ext cx="3113228" cy="923330"/>
          </a:xfrm>
          <a:prstGeom prst="rect">
            <a:avLst/>
          </a:prstGeom>
          <a:noFill/>
        </p:spPr>
        <p:txBody>
          <a:bodyPr wrap="square" rtlCol="0">
            <a:spAutoFit/>
          </a:bodyPr>
          <a:lstStyle/>
          <a:p>
            <a:pPr marL="342900" indent="-342900">
              <a:buAutoNum type="arabicPeriod"/>
            </a:pPr>
            <a:r>
              <a:rPr lang="en-US" dirty="0"/>
              <a:t>Only Linux</a:t>
            </a:r>
          </a:p>
          <a:p>
            <a:pPr marL="342900" indent="-342900">
              <a:buAutoNum type="arabicPeriod"/>
            </a:pPr>
            <a:r>
              <a:rPr lang="en-US" dirty="0"/>
              <a:t>At least one System Node Pool required </a:t>
            </a:r>
          </a:p>
        </p:txBody>
      </p:sp>
    </p:spTree>
    <p:extLst>
      <p:ext uri="{BB962C8B-B14F-4D97-AF65-F5344CB8AC3E}">
        <p14:creationId xmlns:p14="http://schemas.microsoft.com/office/powerpoint/2010/main" val="2755317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6B3455-99E7-B812-9543-6373B8A834E3}"/>
              </a:ext>
            </a:extLst>
          </p:cNvPr>
          <p:cNvSpPr>
            <a:spLocks noGrp="1"/>
          </p:cNvSpPr>
          <p:nvPr>
            <p:ph type="title"/>
          </p:nvPr>
        </p:nvSpPr>
        <p:spPr>
          <a:xfrm>
            <a:off x="236641" y="207719"/>
            <a:ext cx="11222610" cy="515443"/>
          </a:xfrm>
        </p:spPr>
        <p:txBody>
          <a:bodyPr/>
          <a:lstStyle/>
          <a:p>
            <a:r>
              <a:rPr lang="en-US" dirty="0"/>
              <a:t>System Node Pool vs User Node pool</a:t>
            </a:r>
          </a:p>
        </p:txBody>
      </p:sp>
      <p:pic>
        <p:nvPicPr>
          <p:cNvPr id="4" name="Picture 3">
            <a:extLst>
              <a:ext uri="{FF2B5EF4-FFF2-40B4-BE49-F238E27FC236}">
                <a16:creationId xmlns:a16="http://schemas.microsoft.com/office/drawing/2014/main" id="{3E63A46C-5F81-5825-E0E7-AEC84337722E}"/>
              </a:ext>
            </a:extLst>
          </p:cNvPr>
          <p:cNvPicPr>
            <a:picLocks noChangeAspect="1"/>
          </p:cNvPicPr>
          <p:nvPr/>
        </p:nvPicPr>
        <p:blipFill>
          <a:blip r:embed="rId2"/>
          <a:stretch>
            <a:fillRect/>
          </a:stretch>
        </p:blipFill>
        <p:spPr>
          <a:xfrm>
            <a:off x="2716237" y="2011557"/>
            <a:ext cx="6759526" cy="2834886"/>
          </a:xfrm>
          <a:prstGeom prst="rect">
            <a:avLst/>
          </a:prstGeom>
        </p:spPr>
      </p:pic>
    </p:spTree>
    <p:extLst>
      <p:ext uri="{BB962C8B-B14F-4D97-AF65-F5344CB8AC3E}">
        <p14:creationId xmlns:p14="http://schemas.microsoft.com/office/powerpoint/2010/main" val="1088472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6B3455-99E7-B812-9543-6373B8A834E3}"/>
              </a:ext>
            </a:extLst>
          </p:cNvPr>
          <p:cNvSpPr>
            <a:spLocks noGrp="1"/>
          </p:cNvSpPr>
          <p:nvPr>
            <p:ph type="title"/>
          </p:nvPr>
        </p:nvSpPr>
        <p:spPr>
          <a:xfrm>
            <a:off x="236641" y="207719"/>
            <a:ext cx="11222610" cy="515443"/>
          </a:xfrm>
        </p:spPr>
        <p:txBody>
          <a:bodyPr/>
          <a:lstStyle/>
          <a:p>
            <a:r>
              <a:rPr lang="en-US" dirty="0"/>
              <a:t>Dedicated SKU for Node Pool	</a:t>
            </a:r>
          </a:p>
        </p:txBody>
      </p:sp>
      <p:pic>
        <p:nvPicPr>
          <p:cNvPr id="4" name="Picture 3">
            <a:extLst>
              <a:ext uri="{FF2B5EF4-FFF2-40B4-BE49-F238E27FC236}">
                <a16:creationId xmlns:a16="http://schemas.microsoft.com/office/drawing/2014/main" id="{415B8B4E-7940-EEE1-40D5-10711298CB55}"/>
              </a:ext>
            </a:extLst>
          </p:cNvPr>
          <p:cNvPicPr>
            <a:picLocks noChangeAspect="1"/>
          </p:cNvPicPr>
          <p:nvPr/>
        </p:nvPicPr>
        <p:blipFill>
          <a:blip r:embed="rId2"/>
          <a:stretch>
            <a:fillRect/>
          </a:stretch>
        </p:blipFill>
        <p:spPr>
          <a:xfrm>
            <a:off x="1363570" y="1897247"/>
            <a:ext cx="9464860" cy="3063505"/>
          </a:xfrm>
          <a:prstGeom prst="rect">
            <a:avLst/>
          </a:prstGeom>
        </p:spPr>
      </p:pic>
    </p:spTree>
    <p:extLst>
      <p:ext uri="{BB962C8B-B14F-4D97-AF65-F5344CB8AC3E}">
        <p14:creationId xmlns:p14="http://schemas.microsoft.com/office/powerpoint/2010/main" val="744062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6B3455-99E7-B812-9543-6373B8A834E3}"/>
              </a:ext>
            </a:extLst>
          </p:cNvPr>
          <p:cNvSpPr>
            <a:spLocks noGrp="1"/>
          </p:cNvSpPr>
          <p:nvPr>
            <p:ph type="title"/>
          </p:nvPr>
        </p:nvSpPr>
        <p:spPr>
          <a:xfrm>
            <a:off x="236641" y="207719"/>
            <a:ext cx="11222610" cy="515443"/>
          </a:xfrm>
        </p:spPr>
        <p:txBody>
          <a:bodyPr/>
          <a:lstStyle/>
          <a:p>
            <a:r>
              <a:rPr lang="en-US" dirty="0"/>
              <a:t>Dedicated OS for Node Pool	</a:t>
            </a:r>
          </a:p>
        </p:txBody>
      </p:sp>
      <p:pic>
        <p:nvPicPr>
          <p:cNvPr id="5" name="Picture 4">
            <a:extLst>
              <a:ext uri="{FF2B5EF4-FFF2-40B4-BE49-F238E27FC236}">
                <a16:creationId xmlns:a16="http://schemas.microsoft.com/office/drawing/2014/main" id="{0C8CA6DD-EDAE-0C96-2FCD-2741BDCD891D}"/>
              </a:ext>
            </a:extLst>
          </p:cNvPr>
          <p:cNvPicPr>
            <a:picLocks noChangeAspect="1"/>
          </p:cNvPicPr>
          <p:nvPr/>
        </p:nvPicPr>
        <p:blipFill>
          <a:blip r:embed="rId2"/>
          <a:stretch>
            <a:fillRect/>
          </a:stretch>
        </p:blipFill>
        <p:spPr>
          <a:xfrm>
            <a:off x="1294984" y="1973454"/>
            <a:ext cx="9602032" cy="2911092"/>
          </a:xfrm>
          <a:prstGeom prst="rect">
            <a:avLst/>
          </a:prstGeom>
        </p:spPr>
      </p:pic>
    </p:spTree>
    <p:extLst>
      <p:ext uri="{BB962C8B-B14F-4D97-AF65-F5344CB8AC3E}">
        <p14:creationId xmlns:p14="http://schemas.microsoft.com/office/powerpoint/2010/main" val="3195854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80C33A-7898-579E-B82E-95D16C145A08}"/>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AF1A4846-2FF9-3092-D784-FE20FE375ABF}"/>
              </a:ext>
            </a:extLst>
          </p:cNvPr>
          <p:cNvSpPr>
            <a:spLocks noGrp="1"/>
          </p:cNvSpPr>
          <p:nvPr>
            <p:ph sz="quarter" idx="10"/>
          </p:nvPr>
        </p:nvSpPr>
        <p:spPr/>
        <p:txBody>
          <a:bodyPr/>
          <a:lstStyle/>
          <a:p>
            <a:pPr>
              <a:spcAft>
                <a:spcPts val="600"/>
              </a:spcAft>
            </a:pPr>
            <a:r>
              <a:rPr lang="en-US" dirty="0"/>
              <a:t>AKS Scaling Scenario</a:t>
            </a:r>
          </a:p>
          <a:p>
            <a:pPr>
              <a:spcAft>
                <a:spcPts val="600"/>
              </a:spcAft>
            </a:pPr>
            <a:r>
              <a:rPr lang="en-US" dirty="0"/>
              <a:t>AKS Node Type</a:t>
            </a:r>
          </a:p>
          <a:p>
            <a:pPr>
              <a:spcAft>
                <a:spcPts val="600"/>
              </a:spcAft>
            </a:pPr>
            <a:r>
              <a:rPr lang="en-US" dirty="0"/>
              <a:t>AKS Node Pool</a:t>
            </a:r>
          </a:p>
          <a:p>
            <a:pPr>
              <a:spcAft>
                <a:spcPts val="600"/>
              </a:spcAft>
            </a:pPr>
            <a:r>
              <a:rPr lang="en-US" dirty="0"/>
              <a:t>AKS Scaling Cluster and Node Pool</a:t>
            </a:r>
          </a:p>
          <a:p>
            <a:pPr>
              <a:spcAft>
                <a:spcPts val="600"/>
              </a:spcAft>
            </a:pPr>
            <a:r>
              <a:rPr lang="en-US" dirty="0"/>
              <a:t>Horizonal POD Scaling</a:t>
            </a:r>
          </a:p>
          <a:p>
            <a:pPr>
              <a:spcAft>
                <a:spcPts val="600"/>
              </a:spcAft>
            </a:pPr>
            <a:r>
              <a:rPr lang="en-US" dirty="0"/>
              <a:t>Event Driven Scaling</a:t>
            </a:r>
          </a:p>
          <a:p>
            <a:pPr marL="0" indent="0">
              <a:buNone/>
            </a:pPr>
            <a:endParaRPr lang="en-US" dirty="0"/>
          </a:p>
        </p:txBody>
      </p:sp>
    </p:spTree>
    <p:extLst>
      <p:ext uri="{BB962C8B-B14F-4D97-AF65-F5344CB8AC3E}">
        <p14:creationId xmlns:p14="http://schemas.microsoft.com/office/powerpoint/2010/main" val="2172974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6B3455-99E7-B812-9543-6373B8A834E3}"/>
              </a:ext>
            </a:extLst>
          </p:cNvPr>
          <p:cNvSpPr>
            <a:spLocks noGrp="1"/>
          </p:cNvSpPr>
          <p:nvPr>
            <p:ph type="title"/>
          </p:nvPr>
        </p:nvSpPr>
        <p:spPr>
          <a:xfrm>
            <a:off x="236641" y="207719"/>
            <a:ext cx="11222610" cy="515443"/>
          </a:xfrm>
        </p:spPr>
        <p:txBody>
          <a:bodyPr/>
          <a:lstStyle/>
          <a:p>
            <a:r>
              <a:rPr lang="en-US" dirty="0"/>
              <a:t>Dedicated SKU for Node Pool	</a:t>
            </a:r>
          </a:p>
        </p:txBody>
      </p:sp>
      <p:pic>
        <p:nvPicPr>
          <p:cNvPr id="4" name="Picture 3">
            <a:extLst>
              <a:ext uri="{FF2B5EF4-FFF2-40B4-BE49-F238E27FC236}">
                <a16:creationId xmlns:a16="http://schemas.microsoft.com/office/drawing/2014/main" id="{1B133AFA-40F5-73A8-9C91-8D9BDA39138F}"/>
              </a:ext>
            </a:extLst>
          </p:cNvPr>
          <p:cNvPicPr>
            <a:picLocks noChangeAspect="1"/>
          </p:cNvPicPr>
          <p:nvPr/>
        </p:nvPicPr>
        <p:blipFill>
          <a:blip r:embed="rId2"/>
          <a:stretch>
            <a:fillRect/>
          </a:stretch>
        </p:blipFill>
        <p:spPr>
          <a:xfrm>
            <a:off x="1073602" y="1790292"/>
            <a:ext cx="9548687" cy="2644369"/>
          </a:xfrm>
          <a:prstGeom prst="rect">
            <a:avLst/>
          </a:prstGeom>
        </p:spPr>
      </p:pic>
    </p:spTree>
    <p:extLst>
      <p:ext uri="{BB962C8B-B14F-4D97-AF65-F5344CB8AC3E}">
        <p14:creationId xmlns:p14="http://schemas.microsoft.com/office/powerpoint/2010/main" val="3289939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ode pools diagram">
            <a:extLst>
              <a:ext uri="{FF2B5EF4-FFF2-40B4-BE49-F238E27FC236}">
                <a16:creationId xmlns:a16="http://schemas.microsoft.com/office/drawing/2014/main" id="{507E58AE-BBA9-81C2-FA38-0BC583760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114" y="629103"/>
            <a:ext cx="8026400" cy="5532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154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157CB1-E24A-020B-A45F-59D98B65C8F6}"/>
              </a:ext>
            </a:extLst>
          </p:cNvPr>
          <p:cNvSpPr>
            <a:spLocks noGrp="1"/>
          </p:cNvSpPr>
          <p:nvPr>
            <p:ph type="title"/>
          </p:nvPr>
        </p:nvSpPr>
        <p:spPr>
          <a:xfrm>
            <a:off x="581340" y="2949615"/>
            <a:ext cx="6472474" cy="1130181"/>
          </a:xfrm>
        </p:spPr>
        <p:txBody>
          <a:bodyPr/>
          <a:lstStyle/>
          <a:p>
            <a:r>
              <a:rPr lang="en-US" dirty="0"/>
              <a:t>AKS Autoscaling ( Cluster and Node pool Autoscaling)</a:t>
            </a:r>
          </a:p>
        </p:txBody>
      </p:sp>
    </p:spTree>
    <p:extLst>
      <p:ext uri="{BB962C8B-B14F-4D97-AF65-F5344CB8AC3E}">
        <p14:creationId xmlns:p14="http://schemas.microsoft.com/office/powerpoint/2010/main" val="4239711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6B3455-99E7-B812-9543-6373B8A834E3}"/>
              </a:ext>
            </a:extLst>
          </p:cNvPr>
          <p:cNvSpPr>
            <a:spLocks noGrp="1"/>
          </p:cNvSpPr>
          <p:nvPr>
            <p:ph type="title"/>
          </p:nvPr>
        </p:nvSpPr>
        <p:spPr>
          <a:xfrm>
            <a:off x="236641" y="207719"/>
            <a:ext cx="11222610" cy="515443"/>
          </a:xfrm>
        </p:spPr>
        <p:txBody>
          <a:bodyPr/>
          <a:lstStyle/>
          <a:p>
            <a:r>
              <a:rPr lang="en-US" dirty="0"/>
              <a:t>Autoscaling Options in AKS</a:t>
            </a:r>
          </a:p>
        </p:txBody>
      </p:sp>
      <p:graphicFrame>
        <p:nvGraphicFramePr>
          <p:cNvPr id="9" name="Diagram 8">
            <a:extLst>
              <a:ext uri="{FF2B5EF4-FFF2-40B4-BE49-F238E27FC236}">
                <a16:creationId xmlns:a16="http://schemas.microsoft.com/office/drawing/2014/main" id="{BDEFAEC9-385E-3C89-8998-6FCDE4C271CB}"/>
              </a:ext>
            </a:extLst>
          </p:cNvPr>
          <p:cNvGraphicFramePr/>
          <p:nvPr>
            <p:extLst>
              <p:ext uri="{D42A27DB-BD31-4B8C-83A1-F6EECF244321}">
                <p14:modId xmlns:p14="http://schemas.microsoft.com/office/powerpoint/2010/main" val="4081508481"/>
              </p:ext>
            </p:extLst>
          </p:nvPr>
        </p:nvGraphicFramePr>
        <p:xfrm>
          <a:off x="130629" y="723161"/>
          <a:ext cx="12061371" cy="5927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0179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6B3455-99E7-B812-9543-6373B8A834E3}"/>
              </a:ext>
            </a:extLst>
          </p:cNvPr>
          <p:cNvSpPr>
            <a:spLocks noGrp="1"/>
          </p:cNvSpPr>
          <p:nvPr>
            <p:ph type="title"/>
          </p:nvPr>
        </p:nvSpPr>
        <p:spPr>
          <a:xfrm>
            <a:off x="236641" y="207719"/>
            <a:ext cx="11222610" cy="515443"/>
          </a:xfrm>
        </p:spPr>
        <p:txBody>
          <a:bodyPr/>
          <a:lstStyle/>
          <a:p>
            <a:r>
              <a:rPr lang="en-US" dirty="0"/>
              <a:t>Node Autoscaling Requirement</a:t>
            </a:r>
          </a:p>
        </p:txBody>
      </p:sp>
      <p:pic>
        <p:nvPicPr>
          <p:cNvPr id="4" name="Picture 3">
            <a:extLst>
              <a:ext uri="{FF2B5EF4-FFF2-40B4-BE49-F238E27FC236}">
                <a16:creationId xmlns:a16="http://schemas.microsoft.com/office/drawing/2014/main" id="{DC66FDC2-75CC-4952-5A3B-4B3CCBB9CF01}"/>
              </a:ext>
            </a:extLst>
          </p:cNvPr>
          <p:cNvPicPr>
            <a:picLocks noChangeAspect="1"/>
          </p:cNvPicPr>
          <p:nvPr/>
        </p:nvPicPr>
        <p:blipFill>
          <a:blip r:embed="rId2"/>
          <a:stretch>
            <a:fillRect/>
          </a:stretch>
        </p:blipFill>
        <p:spPr>
          <a:xfrm>
            <a:off x="746735" y="1204319"/>
            <a:ext cx="5349265" cy="4816914"/>
          </a:xfrm>
          <a:prstGeom prst="rect">
            <a:avLst/>
          </a:prstGeom>
        </p:spPr>
      </p:pic>
      <p:sp>
        <p:nvSpPr>
          <p:cNvPr id="5" name="TextBox 4">
            <a:extLst>
              <a:ext uri="{FF2B5EF4-FFF2-40B4-BE49-F238E27FC236}">
                <a16:creationId xmlns:a16="http://schemas.microsoft.com/office/drawing/2014/main" id="{837469EF-0F37-E074-4098-70DCF1A777BA}"/>
              </a:ext>
            </a:extLst>
          </p:cNvPr>
          <p:cNvSpPr txBox="1"/>
          <p:nvPr/>
        </p:nvSpPr>
        <p:spPr>
          <a:xfrm>
            <a:off x="6792686" y="1480457"/>
            <a:ext cx="4862285" cy="2554545"/>
          </a:xfrm>
          <a:prstGeom prst="rect">
            <a:avLst/>
          </a:prstGeom>
          <a:noFill/>
        </p:spPr>
        <p:txBody>
          <a:bodyPr wrap="square" rtlCol="0">
            <a:spAutoFit/>
          </a:bodyPr>
          <a:lstStyle/>
          <a:p>
            <a:r>
              <a:rPr lang="en-US" sz="3200" b="1" dirty="0"/>
              <a:t>What happen when compute resources on node 1 exhausted and you need another pod to schedule ?</a:t>
            </a:r>
          </a:p>
        </p:txBody>
      </p:sp>
    </p:spTree>
    <p:extLst>
      <p:ext uri="{BB962C8B-B14F-4D97-AF65-F5344CB8AC3E}">
        <p14:creationId xmlns:p14="http://schemas.microsoft.com/office/powerpoint/2010/main" val="2937662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6B3455-99E7-B812-9543-6373B8A834E3}"/>
              </a:ext>
            </a:extLst>
          </p:cNvPr>
          <p:cNvSpPr>
            <a:spLocks noGrp="1"/>
          </p:cNvSpPr>
          <p:nvPr>
            <p:ph type="title"/>
          </p:nvPr>
        </p:nvSpPr>
        <p:spPr>
          <a:xfrm>
            <a:off x="236641" y="207719"/>
            <a:ext cx="11222610" cy="515443"/>
          </a:xfrm>
        </p:spPr>
        <p:txBody>
          <a:bodyPr/>
          <a:lstStyle/>
          <a:p>
            <a:r>
              <a:rPr lang="en-US" dirty="0"/>
              <a:t>Manual Method of scaling Node </a:t>
            </a:r>
          </a:p>
        </p:txBody>
      </p:sp>
      <p:pic>
        <p:nvPicPr>
          <p:cNvPr id="4" name="Picture 3">
            <a:extLst>
              <a:ext uri="{FF2B5EF4-FFF2-40B4-BE49-F238E27FC236}">
                <a16:creationId xmlns:a16="http://schemas.microsoft.com/office/drawing/2014/main" id="{F458A07A-6C5B-284A-76EC-09FE7FF6A3EB}"/>
              </a:ext>
            </a:extLst>
          </p:cNvPr>
          <p:cNvPicPr>
            <a:picLocks noChangeAspect="1"/>
          </p:cNvPicPr>
          <p:nvPr/>
        </p:nvPicPr>
        <p:blipFill>
          <a:blip r:embed="rId2"/>
          <a:stretch>
            <a:fillRect/>
          </a:stretch>
        </p:blipFill>
        <p:spPr>
          <a:xfrm>
            <a:off x="1519793" y="1545042"/>
            <a:ext cx="9152413" cy="4290432"/>
          </a:xfrm>
          <a:prstGeom prst="rect">
            <a:avLst/>
          </a:prstGeom>
        </p:spPr>
      </p:pic>
    </p:spTree>
    <p:extLst>
      <p:ext uri="{BB962C8B-B14F-4D97-AF65-F5344CB8AC3E}">
        <p14:creationId xmlns:p14="http://schemas.microsoft.com/office/powerpoint/2010/main" val="790216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6B3455-99E7-B812-9543-6373B8A834E3}"/>
              </a:ext>
            </a:extLst>
          </p:cNvPr>
          <p:cNvSpPr>
            <a:spLocks noGrp="1"/>
          </p:cNvSpPr>
          <p:nvPr>
            <p:ph type="title"/>
          </p:nvPr>
        </p:nvSpPr>
        <p:spPr>
          <a:xfrm>
            <a:off x="236641" y="207719"/>
            <a:ext cx="11222610" cy="515443"/>
          </a:xfrm>
        </p:spPr>
        <p:txBody>
          <a:bodyPr/>
          <a:lstStyle/>
          <a:p>
            <a:r>
              <a:rPr lang="en-US" dirty="0"/>
              <a:t>Node Manual Scaling</a:t>
            </a:r>
          </a:p>
        </p:txBody>
      </p:sp>
      <p:pic>
        <p:nvPicPr>
          <p:cNvPr id="4" name="Picture 3">
            <a:extLst>
              <a:ext uri="{FF2B5EF4-FFF2-40B4-BE49-F238E27FC236}">
                <a16:creationId xmlns:a16="http://schemas.microsoft.com/office/drawing/2014/main" id="{080C6150-1132-3170-0BB5-61EE2AC2DB40}"/>
              </a:ext>
            </a:extLst>
          </p:cNvPr>
          <p:cNvPicPr>
            <a:picLocks noChangeAspect="1"/>
          </p:cNvPicPr>
          <p:nvPr/>
        </p:nvPicPr>
        <p:blipFill>
          <a:blip r:embed="rId2"/>
          <a:stretch>
            <a:fillRect/>
          </a:stretch>
        </p:blipFill>
        <p:spPr>
          <a:xfrm>
            <a:off x="112837" y="723162"/>
            <a:ext cx="11716306" cy="6081217"/>
          </a:xfrm>
          <a:prstGeom prst="rect">
            <a:avLst/>
          </a:prstGeom>
        </p:spPr>
      </p:pic>
    </p:spTree>
    <p:extLst>
      <p:ext uri="{BB962C8B-B14F-4D97-AF65-F5344CB8AC3E}">
        <p14:creationId xmlns:p14="http://schemas.microsoft.com/office/powerpoint/2010/main" val="4025065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2C7346-A0B1-E5F8-C019-D9F34F2F377B}"/>
              </a:ext>
            </a:extLst>
          </p:cNvPr>
          <p:cNvPicPr>
            <a:picLocks noChangeAspect="1"/>
          </p:cNvPicPr>
          <p:nvPr/>
        </p:nvPicPr>
        <p:blipFill>
          <a:blip r:embed="rId2"/>
          <a:stretch>
            <a:fillRect/>
          </a:stretch>
        </p:blipFill>
        <p:spPr>
          <a:xfrm>
            <a:off x="0" y="133871"/>
            <a:ext cx="12192000" cy="6870270"/>
          </a:xfrm>
          <a:prstGeom prst="rect">
            <a:avLst/>
          </a:prstGeom>
        </p:spPr>
      </p:pic>
    </p:spTree>
    <p:extLst>
      <p:ext uri="{BB962C8B-B14F-4D97-AF65-F5344CB8AC3E}">
        <p14:creationId xmlns:p14="http://schemas.microsoft.com/office/powerpoint/2010/main" val="368164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377E30-37FE-D6B5-99F9-55FC84C9EAFC}"/>
              </a:ext>
            </a:extLst>
          </p:cNvPr>
          <p:cNvPicPr>
            <a:picLocks noChangeAspect="1"/>
          </p:cNvPicPr>
          <p:nvPr/>
        </p:nvPicPr>
        <p:blipFill>
          <a:blip r:embed="rId2"/>
          <a:stretch>
            <a:fillRect/>
          </a:stretch>
        </p:blipFill>
        <p:spPr>
          <a:xfrm>
            <a:off x="0" y="477526"/>
            <a:ext cx="11992813" cy="5632988"/>
          </a:xfrm>
          <a:prstGeom prst="rect">
            <a:avLst/>
          </a:prstGeom>
        </p:spPr>
      </p:pic>
    </p:spTree>
    <p:extLst>
      <p:ext uri="{BB962C8B-B14F-4D97-AF65-F5344CB8AC3E}">
        <p14:creationId xmlns:p14="http://schemas.microsoft.com/office/powerpoint/2010/main" val="1030069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6B3455-99E7-B812-9543-6373B8A834E3}"/>
              </a:ext>
            </a:extLst>
          </p:cNvPr>
          <p:cNvSpPr>
            <a:spLocks noGrp="1"/>
          </p:cNvSpPr>
          <p:nvPr>
            <p:ph type="title"/>
          </p:nvPr>
        </p:nvSpPr>
        <p:spPr>
          <a:xfrm>
            <a:off x="236641" y="207719"/>
            <a:ext cx="11222610" cy="515443"/>
          </a:xfrm>
        </p:spPr>
        <p:txBody>
          <a:bodyPr/>
          <a:lstStyle/>
          <a:p>
            <a:r>
              <a:rPr lang="en-US" dirty="0"/>
              <a:t>Cluster </a:t>
            </a:r>
            <a:r>
              <a:rPr lang="en-US" dirty="0" err="1"/>
              <a:t>Autoscale</a:t>
            </a:r>
            <a:endParaRPr lang="en-US" dirty="0"/>
          </a:p>
        </p:txBody>
      </p:sp>
      <p:pic>
        <p:nvPicPr>
          <p:cNvPr id="4098" name="Picture 2">
            <a:extLst>
              <a:ext uri="{FF2B5EF4-FFF2-40B4-BE49-F238E27FC236}">
                <a16:creationId xmlns:a16="http://schemas.microsoft.com/office/drawing/2014/main" id="{B7C994CA-6685-5DC9-2EAA-F9A60F0A9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8772"/>
            <a:ext cx="9447893" cy="59092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EB86F9-2AED-B747-8519-2A19FF22D011}"/>
              </a:ext>
            </a:extLst>
          </p:cNvPr>
          <p:cNvSpPr txBox="1"/>
          <p:nvPr/>
        </p:nvSpPr>
        <p:spPr>
          <a:xfrm>
            <a:off x="6676571" y="1376179"/>
            <a:ext cx="5215164" cy="5201424"/>
          </a:xfrm>
          <a:prstGeom prst="rect">
            <a:avLst/>
          </a:prstGeom>
          <a:noFill/>
        </p:spPr>
        <p:txBody>
          <a:bodyPr wrap="square">
            <a:spAutoFit/>
          </a:bodyPr>
          <a:lstStyle/>
          <a:p>
            <a:pPr algn="just">
              <a:buFont typeface="Arial" panose="020B0604020202020204" pitchFamily="34" charset="0"/>
              <a:buChar char="•"/>
            </a:pPr>
            <a:r>
              <a:rPr lang="en-GB" sz="2800" b="1" i="0" dirty="0">
                <a:solidFill>
                  <a:srgbClr val="0D0D0D"/>
                </a:solidFill>
                <a:effectLst/>
                <a:latin typeface="Söhne"/>
              </a:rPr>
              <a:t>Automatically adjusts the number of nodes in a Kubernetes cluster based on resource demand.</a:t>
            </a:r>
          </a:p>
          <a:p>
            <a:pPr algn="just"/>
            <a:endParaRPr lang="en-GB" sz="2400" b="1" i="0" dirty="0">
              <a:solidFill>
                <a:srgbClr val="0D0D0D"/>
              </a:solidFill>
              <a:effectLst/>
              <a:latin typeface="Söhne"/>
            </a:endParaRPr>
          </a:p>
          <a:p>
            <a:pPr algn="just">
              <a:buFont typeface="Arial" panose="020B0604020202020204" pitchFamily="34" charset="0"/>
              <a:buChar char="•"/>
            </a:pPr>
            <a:r>
              <a:rPr lang="en-GB" sz="2800" b="1" i="0" dirty="0">
                <a:solidFill>
                  <a:srgbClr val="0D0D0D"/>
                </a:solidFill>
                <a:effectLst/>
                <a:latin typeface="Söhne"/>
              </a:rPr>
              <a:t>Scales the entire cluster up or down to meet workload requirements.</a:t>
            </a:r>
          </a:p>
          <a:p>
            <a:pPr algn="just"/>
            <a:endParaRPr lang="en-GB" sz="2800" b="1" i="0" dirty="0">
              <a:solidFill>
                <a:srgbClr val="0D0D0D"/>
              </a:solidFill>
              <a:effectLst/>
              <a:latin typeface="Söhne"/>
            </a:endParaRPr>
          </a:p>
          <a:p>
            <a:pPr algn="just">
              <a:buFont typeface="Arial" panose="020B0604020202020204" pitchFamily="34" charset="0"/>
              <a:buChar char="•"/>
            </a:pPr>
            <a:r>
              <a:rPr lang="en-GB" sz="2800" b="1" i="0" dirty="0">
                <a:solidFill>
                  <a:srgbClr val="0D0D0D"/>
                </a:solidFill>
                <a:effectLst/>
                <a:latin typeface="Söhne"/>
              </a:rPr>
              <a:t>Helps optimize resource utilization and reduce costs during periods of low demand.</a:t>
            </a:r>
          </a:p>
        </p:txBody>
      </p:sp>
    </p:spTree>
    <p:extLst>
      <p:ext uri="{BB962C8B-B14F-4D97-AF65-F5344CB8AC3E}">
        <p14:creationId xmlns:p14="http://schemas.microsoft.com/office/powerpoint/2010/main" val="1132270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157CB1-E24A-020B-A45F-59D98B65C8F6}"/>
              </a:ext>
            </a:extLst>
          </p:cNvPr>
          <p:cNvSpPr>
            <a:spLocks noGrp="1"/>
          </p:cNvSpPr>
          <p:nvPr>
            <p:ph type="title"/>
          </p:nvPr>
        </p:nvSpPr>
        <p:spPr>
          <a:xfrm>
            <a:off x="581340" y="3514705"/>
            <a:ext cx="6472474" cy="565091"/>
          </a:xfrm>
        </p:spPr>
        <p:txBody>
          <a:bodyPr/>
          <a:lstStyle/>
          <a:p>
            <a:r>
              <a:rPr lang="en-US" dirty="0"/>
              <a:t>AKS Scaling Scenario</a:t>
            </a:r>
          </a:p>
        </p:txBody>
      </p:sp>
    </p:spTree>
    <p:extLst>
      <p:ext uri="{BB962C8B-B14F-4D97-AF65-F5344CB8AC3E}">
        <p14:creationId xmlns:p14="http://schemas.microsoft.com/office/powerpoint/2010/main" val="1928248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6B3455-99E7-B812-9543-6373B8A834E3}"/>
              </a:ext>
            </a:extLst>
          </p:cNvPr>
          <p:cNvSpPr>
            <a:spLocks noGrp="1"/>
          </p:cNvSpPr>
          <p:nvPr>
            <p:ph type="title"/>
          </p:nvPr>
        </p:nvSpPr>
        <p:spPr>
          <a:xfrm>
            <a:off x="236641" y="207719"/>
            <a:ext cx="11222610" cy="515443"/>
          </a:xfrm>
        </p:spPr>
        <p:txBody>
          <a:bodyPr/>
          <a:lstStyle/>
          <a:p>
            <a:r>
              <a:rPr lang="en-US" dirty="0"/>
              <a:t>How to Enable Cluster </a:t>
            </a:r>
            <a:r>
              <a:rPr lang="en-US" dirty="0" err="1"/>
              <a:t>AutoScaler</a:t>
            </a:r>
            <a:r>
              <a:rPr lang="en-US" dirty="0"/>
              <a:t> in AKS</a:t>
            </a:r>
          </a:p>
        </p:txBody>
      </p:sp>
      <p:sp>
        <p:nvSpPr>
          <p:cNvPr id="4" name="TextBox 3">
            <a:extLst>
              <a:ext uri="{FF2B5EF4-FFF2-40B4-BE49-F238E27FC236}">
                <a16:creationId xmlns:a16="http://schemas.microsoft.com/office/drawing/2014/main" id="{D9251603-9D06-48DC-E129-ACFC731E546A}"/>
              </a:ext>
            </a:extLst>
          </p:cNvPr>
          <p:cNvSpPr txBox="1"/>
          <p:nvPr/>
        </p:nvSpPr>
        <p:spPr>
          <a:xfrm>
            <a:off x="236641" y="723162"/>
            <a:ext cx="11433628" cy="5632311"/>
          </a:xfrm>
          <a:prstGeom prst="rect">
            <a:avLst/>
          </a:prstGeom>
          <a:noFill/>
        </p:spPr>
        <p:txBody>
          <a:bodyPr wrap="square">
            <a:spAutoFit/>
          </a:bodyPr>
          <a:lstStyle/>
          <a:p>
            <a:pPr algn="l"/>
            <a:r>
              <a:rPr lang="en-GB" sz="2400" b="0" i="0" dirty="0">
                <a:effectLst/>
                <a:latin typeface="Google Sans Text"/>
              </a:rPr>
              <a:t>There is </a:t>
            </a:r>
            <a:r>
              <a:rPr lang="en-GB" sz="2400" b="1" i="0" dirty="0">
                <a:effectLst/>
                <a:latin typeface="Google Sans Text"/>
              </a:rPr>
              <a:t>no option to directly enable cluster autoscaling during AKS cluster creation through the Azure portal</a:t>
            </a:r>
            <a:r>
              <a:rPr lang="en-GB" sz="2400" b="0" i="0" dirty="0">
                <a:effectLst/>
                <a:latin typeface="Google Sans Text"/>
              </a:rPr>
              <a:t>.</a:t>
            </a:r>
          </a:p>
          <a:p>
            <a:pPr algn="l"/>
            <a:r>
              <a:rPr lang="en-GB" sz="2400" b="0" i="0" dirty="0">
                <a:effectLst/>
                <a:latin typeface="Google Sans Text"/>
              </a:rPr>
              <a:t>However, you can easily enable it </a:t>
            </a:r>
            <a:r>
              <a:rPr lang="en-GB" sz="2400" b="1" i="0" dirty="0">
                <a:effectLst/>
                <a:latin typeface="Google Sans Text"/>
              </a:rPr>
              <a:t>after</a:t>
            </a:r>
            <a:r>
              <a:rPr lang="en-GB" sz="2400" b="0" i="0" dirty="0">
                <a:effectLst/>
                <a:latin typeface="Google Sans Text"/>
              </a:rPr>
              <a:t> the cluster has been created:</a:t>
            </a:r>
          </a:p>
          <a:p>
            <a:pPr algn="l"/>
            <a:r>
              <a:rPr lang="en-GB" sz="2400" b="1" i="0" dirty="0">
                <a:effectLst/>
                <a:latin typeface="Google Sans Text"/>
              </a:rPr>
              <a:t>1.</a:t>
            </a:r>
            <a:r>
              <a:rPr lang="en-GB" sz="2400" b="1" i="0" dirty="0">
                <a:solidFill>
                  <a:schemeClr val="accent2">
                    <a:lumMod val="75000"/>
                  </a:schemeClr>
                </a:solidFill>
                <a:effectLst/>
                <a:latin typeface="Google Sans Text"/>
              </a:rPr>
              <a:t> Using the Azure portal:</a:t>
            </a:r>
            <a:endParaRPr lang="en-GB" sz="2400" b="0" i="0" dirty="0">
              <a:solidFill>
                <a:schemeClr val="accent2">
                  <a:lumMod val="75000"/>
                </a:schemeClr>
              </a:solidFill>
              <a:effectLst/>
              <a:latin typeface="Google Sans Text"/>
            </a:endParaRPr>
          </a:p>
          <a:p>
            <a:pPr lvl="1">
              <a:buFont typeface="Arial" panose="020B0604020202020204" pitchFamily="34" charset="0"/>
              <a:buChar char="•"/>
            </a:pPr>
            <a:r>
              <a:rPr lang="en-GB" sz="2400" b="0" i="0" dirty="0">
                <a:effectLst/>
                <a:latin typeface="Google Sans Text"/>
              </a:rPr>
              <a:t>Go to your AKS cluster resource in the portal.</a:t>
            </a:r>
          </a:p>
          <a:p>
            <a:pPr lvl="1">
              <a:buFont typeface="Arial" panose="020B0604020202020204" pitchFamily="34" charset="0"/>
              <a:buChar char="•"/>
            </a:pPr>
            <a:r>
              <a:rPr lang="en-GB" sz="2400" b="0" i="0" dirty="0">
                <a:effectLst/>
                <a:latin typeface="Google Sans Text"/>
              </a:rPr>
              <a:t>Select the "Scaling" option from the left-hand menu.</a:t>
            </a:r>
          </a:p>
          <a:p>
            <a:pPr lvl="1">
              <a:buFont typeface="Arial" panose="020B0604020202020204" pitchFamily="34" charset="0"/>
              <a:buChar char="•"/>
            </a:pPr>
            <a:r>
              <a:rPr lang="en-GB" sz="2400" b="0" i="0" dirty="0">
                <a:effectLst/>
                <a:latin typeface="Google Sans Text"/>
              </a:rPr>
              <a:t>Under "Cluster autoscaling," toggle the switch to "On."</a:t>
            </a:r>
          </a:p>
          <a:p>
            <a:pPr lvl="1">
              <a:buFont typeface="Arial" panose="020B0604020202020204" pitchFamily="34" charset="0"/>
              <a:buChar char="•"/>
            </a:pPr>
            <a:r>
              <a:rPr lang="en-GB" sz="2400" b="0" i="0" dirty="0">
                <a:effectLst/>
                <a:latin typeface="Google Sans Text"/>
              </a:rPr>
              <a:t>Define the desired minimum and maximum number of nodes for the cluster.</a:t>
            </a:r>
          </a:p>
          <a:p>
            <a:pPr lvl="1">
              <a:buFont typeface="Arial" panose="020B0604020202020204" pitchFamily="34" charset="0"/>
              <a:buChar char="•"/>
            </a:pPr>
            <a:r>
              <a:rPr lang="en-GB" sz="2400" b="0" i="0" dirty="0">
                <a:effectLst/>
                <a:latin typeface="Google Sans Text"/>
              </a:rPr>
              <a:t>Click "Save" to apply the changes.</a:t>
            </a:r>
          </a:p>
          <a:p>
            <a:r>
              <a:rPr lang="en-GB" sz="2400" b="1" dirty="0">
                <a:solidFill>
                  <a:schemeClr val="accent2">
                    <a:lumMod val="75000"/>
                  </a:schemeClr>
                </a:solidFill>
                <a:latin typeface="Google Sans Text"/>
              </a:rPr>
              <a:t>2. Using Azure CLI:</a:t>
            </a:r>
          </a:p>
          <a:p>
            <a:pPr lvl="1">
              <a:buFont typeface="Arial" panose="020B0604020202020204" pitchFamily="34" charset="0"/>
              <a:buChar char="•"/>
            </a:pPr>
            <a:r>
              <a:rPr lang="en-GB" sz="2400" b="0" i="0" dirty="0">
                <a:effectLst/>
                <a:latin typeface="Google Sans Text"/>
              </a:rPr>
              <a:t>Use the </a:t>
            </a:r>
            <a:r>
              <a:rPr lang="en-GB" sz="2400" b="0" i="0" dirty="0" err="1">
                <a:effectLst/>
                <a:latin typeface="DM Mono" panose="020B0509040201040103" pitchFamily="49" charset="0"/>
              </a:rPr>
              <a:t>az</a:t>
            </a:r>
            <a:r>
              <a:rPr lang="en-GB" sz="2400" b="0" i="0" dirty="0">
                <a:effectLst/>
                <a:latin typeface="DM Mono" panose="020B0509040201040103" pitchFamily="49" charset="0"/>
              </a:rPr>
              <a:t> </a:t>
            </a:r>
            <a:r>
              <a:rPr lang="en-GB" sz="2400" b="0" i="0" dirty="0" err="1">
                <a:effectLst/>
                <a:latin typeface="DM Mono" panose="020B0509040201040103" pitchFamily="49" charset="0"/>
              </a:rPr>
              <a:t>aks</a:t>
            </a:r>
            <a:r>
              <a:rPr lang="en-GB" sz="2400" b="0" i="0" dirty="0">
                <a:effectLst/>
                <a:latin typeface="DM Mono" panose="020B0509040201040103" pitchFamily="49" charset="0"/>
              </a:rPr>
              <a:t> update</a:t>
            </a:r>
            <a:r>
              <a:rPr lang="en-GB" sz="2400" b="0" i="0" dirty="0">
                <a:effectLst/>
                <a:latin typeface="Google Sans Text"/>
              </a:rPr>
              <a:t> command with the </a:t>
            </a:r>
            <a:r>
              <a:rPr lang="en-GB" sz="2400" b="1" i="0" dirty="0">
                <a:solidFill>
                  <a:srgbClr val="C00000"/>
                </a:solidFill>
                <a:effectLst/>
                <a:latin typeface="DM Mono" panose="020B0509040201040103" pitchFamily="49" charset="0"/>
              </a:rPr>
              <a:t>--enable-cluster-</a:t>
            </a:r>
            <a:r>
              <a:rPr lang="en-GB" sz="2400" b="1" i="0" dirty="0" err="1">
                <a:solidFill>
                  <a:srgbClr val="C00000"/>
                </a:solidFill>
                <a:effectLst/>
                <a:latin typeface="DM Mono" panose="020B0509040201040103" pitchFamily="49" charset="0"/>
              </a:rPr>
              <a:t>autoscaler</a:t>
            </a:r>
            <a:r>
              <a:rPr lang="en-GB" sz="2400" b="1" i="0" dirty="0">
                <a:solidFill>
                  <a:srgbClr val="C00000"/>
                </a:solidFill>
                <a:effectLst/>
                <a:latin typeface="Google Sans Text"/>
              </a:rPr>
              <a:t> </a:t>
            </a:r>
            <a:r>
              <a:rPr lang="en-GB" sz="2400" b="0" i="0" dirty="0">
                <a:effectLst/>
                <a:latin typeface="Google Sans Text"/>
              </a:rPr>
              <a:t>flag and specify the desired minimum and maximum node count.</a:t>
            </a:r>
          </a:p>
          <a:p>
            <a:r>
              <a:rPr lang="en-GB" sz="2400" b="1" i="0" dirty="0">
                <a:effectLst/>
                <a:latin typeface="Google Sans Text"/>
              </a:rPr>
              <a:t>3. </a:t>
            </a:r>
            <a:r>
              <a:rPr lang="en-GB" sz="2400" b="1" dirty="0">
                <a:solidFill>
                  <a:schemeClr val="accent2">
                    <a:lumMod val="75000"/>
                  </a:schemeClr>
                </a:solidFill>
                <a:latin typeface="Google Sans Text"/>
              </a:rPr>
              <a:t>Using ARM templates:</a:t>
            </a:r>
          </a:p>
          <a:p>
            <a:pPr lvl="1">
              <a:buFont typeface="Arial" panose="020B0604020202020204" pitchFamily="34" charset="0"/>
              <a:buChar char="•"/>
            </a:pPr>
            <a:r>
              <a:rPr lang="en-GB" sz="2400" b="0" i="0" dirty="0">
                <a:effectLst/>
                <a:latin typeface="Google Sans Text"/>
              </a:rPr>
              <a:t>Include the </a:t>
            </a:r>
            <a:r>
              <a:rPr lang="en-GB" sz="2400" b="0" i="0" dirty="0" err="1">
                <a:solidFill>
                  <a:srgbClr val="FF0000"/>
                </a:solidFill>
                <a:effectLst/>
                <a:latin typeface="DM Mono" panose="020B0509040201040103" pitchFamily="49" charset="0"/>
              </a:rPr>
              <a:t>enableClusterAutoscaler</a:t>
            </a:r>
            <a:r>
              <a:rPr lang="en-GB" sz="2400" b="0" i="0" dirty="0">
                <a:solidFill>
                  <a:srgbClr val="FF0000"/>
                </a:solidFill>
                <a:effectLst/>
                <a:latin typeface="Google Sans Text"/>
              </a:rPr>
              <a:t> </a:t>
            </a:r>
            <a:r>
              <a:rPr lang="en-GB" sz="2400" b="0" i="0" dirty="0">
                <a:effectLst/>
                <a:latin typeface="Google Sans Text"/>
              </a:rPr>
              <a:t>property and define the </a:t>
            </a:r>
            <a:r>
              <a:rPr lang="en-GB" sz="2400" b="0" i="0" dirty="0" err="1">
                <a:effectLst/>
                <a:latin typeface="DM Mono" panose="020B0509040201040103" pitchFamily="49" charset="0"/>
              </a:rPr>
              <a:t>minNodeCount</a:t>
            </a:r>
            <a:r>
              <a:rPr lang="en-GB" sz="2400" b="0" i="0" dirty="0">
                <a:effectLst/>
                <a:latin typeface="Google Sans Text"/>
              </a:rPr>
              <a:t> and </a:t>
            </a:r>
            <a:r>
              <a:rPr lang="en-GB" sz="2400" b="0" i="0" dirty="0" err="1">
                <a:effectLst/>
                <a:latin typeface="DM Mono" panose="020B0509040201040103" pitchFamily="49" charset="0"/>
              </a:rPr>
              <a:t>maxNodeCount</a:t>
            </a:r>
            <a:r>
              <a:rPr lang="en-GB" sz="2400" b="0" i="0" dirty="0">
                <a:effectLst/>
                <a:latin typeface="Google Sans Text"/>
              </a:rPr>
              <a:t> within the cluster definition</a:t>
            </a:r>
          </a:p>
        </p:txBody>
      </p:sp>
    </p:spTree>
    <p:extLst>
      <p:ext uri="{BB962C8B-B14F-4D97-AF65-F5344CB8AC3E}">
        <p14:creationId xmlns:p14="http://schemas.microsoft.com/office/powerpoint/2010/main" val="3503258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6B3455-99E7-B812-9543-6373B8A834E3}"/>
              </a:ext>
            </a:extLst>
          </p:cNvPr>
          <p:cNvSpPr>
            <a:spLocks noGrp="1"/>
          </p:cNvSpPr>
          <p:nvPr>
            <p:ph type="title"/>
          </p:nvPr>
        </p:nvSpPr>
        <p:spPr>
          <a:xfrm>
            <a:off x="236641" y="207719"/>
            <a:ext cx="11222610" cy="515443"/>
          </a:xfrm>
        </p:spPr>
        <p:txBody>
          <a:bodyPr/>
          <a:lstStyle/>
          <a:p>
            <a:pPr algn="l"/>
            <a:r>
              <a:rPr lang="en-GB" b="1" i="0" dirty="0">
                <a:solidFill>
                  <a:srgbClr val="161616"/>
                </a:solidFill>
                <a:effectLst/>
                <a:latin typeface="Segoe UI" panose="020B0502040204020203" pitchFamily="34" charset="0"/>
              </a:rPr>
              <a:t>Use the cluster </a:t>
            </a:r>
            <a:r>
              <a:rPr lang="en-GB" b="1" i="0" dirty="0" err="1">
                <a:solidFill>
                  <a:srgbClr val="161616"/>
                </a:solidFill>
                <a:effectLst/>
                <a:latin typeface="Segoe UI" panose="020B0502040204020203" pitchFamily="34" charset="0"/>
              </a:rPr>
              <a:t>autoscaler</a:t>
            </a:r>
            <a:r>
              <a:rPr lang="en-GB" b="1" i="0" dirty="0">
                <a:solidFill>
                  <a:srgbClr val="161616"/>
                </a:solidFill>
                <a:effectLst/>
                <a:latin typeface="Segoe UI" panose="020B0502040204020203" pitchFamily="34" charset="0"/>
              </a:rPr>
              <a:t> on node pools</a:t>
            </a:r>
          </a:p>
        </p:txBody>
      </p:sp>
      <p:sp>
        <p:nvSpPr>
          <p:cNvPr id="4" name="TextBox 3">
            <a:extLst>
              <a:ext uri="{FF2B5EF4-FFF2-40B4-BE49-F238E27FC236}">
                <a16:creationId xmlns:a16="http://schemas.microsoft.com/office/drawing/2014/main" id="{8B2A4D86-2621-E8D0-D791-37D18DCE95AC}"/>
              </a:ext>
            </a:extLst>
          </p:cNvPr>
          <p:cNvSpPr txBox="1"/>
          <p:nvPr/>
        </p:nvSpPr>
        <p:spPr>
          <a:xfrm>
            <a:off x="577167" y="723162"/>
            <a:ext cx="10882084" cy="1384995"/>
          </a:xfrm>
          <a:prstGeom prst="rect">
            <a:avLst/>
          </a:prstGeom>
          <a:noFill/>
        </p:spPr>
        <p:txBody>
          <a:bodyPr wrap="square">
            <a:spAutoFit/>
          </a:bodyPr>
          <a:lstStyle/>
          <a:p>
            <a:r>
              <a:rPr lang="en-GB" sz="2800" b="0" i="0" dirty="0">
                <a:solidFill>
                  <a:srgbClr val="161616"/>
                </a:solidFill>
                <a:effectLst/>
                <a:latin typeface="Calibri" panose="020F0502020204030204" pitchFamily="34" charset="0"/>
                <a:ea typeface="Calibri" panose="020F0502020204030204" pitchFamily="34" charset="0"/>
                <a:cs typeface="Calibri" panose="020F0502020204030204" pitchFamily="34" charset="0"/>
              </a:rPr>
              <a:t>You can use the cluster </a:t>
            </a:r>
            <a:r>
              <a:rPr lang="en-GB" sz="2800" b="0" i="0" dirty="0" err="1">
                <a:solidFill>
                  <a:srgbClr val="161616"/>
                </a:solidFill>
                <a:effectLst/>
                <a:latin typeface="Calibri" panose="020F0502020204030204" pitchFamily="34" charset="0"/>
                <a:ea typeface="Calibri" panose="020F0502020204030204" pitchFamily="34" charset="0"/>
                <a:cs typeface="Calibri" panose="020F0502020204030204" pitchFamily="34" charset="0"/>
              </a:rPr>
              <a:t>autoscaler</a:t>
            </a:r>
            <a:r>
              <a:rPr lang="en-GB" sz="2800" b="0" i="0" dirty="0">
                <a:solidFill>
                  <a:srgbClr val="161616"/>
                </a:solidFill>
                <a:effectLst/>
                <a:latin typeface="Calibri" panose="020F0502020204030204" pitchFamily="34" charset="0"/>
                <a:ea typeface="Calibri" panose="020F0502020204030204" pitchFamily="34" charset="0"/>
                <a:cs typeface="Calibri" panose="020F0502020204030204" pitchFamily="34" charset="0"/>
              </a:rPr>
              <a:t> with </a:t>
            </a:r>
            <a:r>
              <a:rPr lang="en-GB" sz="2800" b="0" i="0" u="none" strike="noStrike" dirty="0">
                <a:effectLst/>
                <a:latin typeface="Calibri" panose="020F0502020204030204" pitchFamily="34" charset="0"/>
                <a:ea typeface="Calibri" panose="020F0502020204030204" pitchFamily="34" charset="0"/>
                <a:cs typeface="Calibri" panose="020F0502020204030204" pitchFamily="34" charset="0"/>
                <a:hlinkClick r:id="rId3"/>
              </a:rPr>
              <a:t>multiple node pools</a:t>
            </a:r>
            <a:r>
              <a:rPr lang="en-GB" sz="2800" b="0" i="0" dirty="0">
                <a:solidFill>
                  <a:srgbClr val="161616"/>
                </a:solidFill>
                <a:effectLst/>
                <a:latin typeface="Calibri" panose="020F0502020204030204" pitchFamily="34" charset="0"/>
                <a:ea typeface="Calibri" panose="020F0502020204030204" pitchFamily="34" charset="0"/>
                <a:cs typeface="Calibri" panose="020F0502020204030204" pitchFamily="34" charset="0"/>
              </a:rPr>
              <a:t> and can enable the cluster </a:t>
            </a:r>
            <a:r>
              <a:rPr lang="en-GB" sz="2800" b="0" i="0" dirty="0" err="1">
                <a:solidFill>
                  <a:srgbClr val="161616"/>
                </a:solidFill>
                <a:effectLst/>
                <a:latin typeface="Calibri" panose="020F0502020204030204" pitchFamily="34" charset="0"/>
                <a:ea typeface="Calibri" panose="020F0502020204030204" pitchFamily="34" charset="0"/>
                <a:cs typeface="Calibri" panose="020F0502020204030204" pitchFamily="34" charset="0"/>
              </a:rPr>
              <a:t>autoscaler</a:t>
            </a:r>
            <a:r>
              <a:rPr lang="en-GB" sz="2800" b="0" i="0" dirty="0">
                <a:solidFill>
                  <a:srgbClr val="161616"/>
                </a:solidFill>
                <a:effectLst/>
                <a:latin typeface="Calibri" panose="020F0502020204030204" pitchFamily="34" charset="0"/>
                <a:ea typeface="Calibri" panose="020F0502020204030204" pitchFamily="34" charset="0"/>
                <a:cs typeface="Calibri" panose="020F0502020204030204" pitchFamily="34" charset="0"/>
              </a:rPr>
              <a:t> on each individual node pool and pass unique autoscaling rules to them.</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4FF4277-5B2C-B692-9CAB-A4F5C0BD4B99}"/>
              </a:ext>
            </a:extLst>
          </p:cNvPr>
          <p:cNvSpPr txBox="1"/>
          <p:nvPr/>
        </p:nvSpPr>
        <p:spPr>
          <a:xfrm>
            <a:off x="1436914" y="2416966"/>
            <a:ext cx="7703457" cy="3108543"/>
          </a:xfrm>
          <a:prstGeom prst="rect">
            <a:avLst/>
          </a:prstGeom>
          <a:noFill/>
        </p:spPr>
        <p:txBody>
          <a:bodyPr wrap="square">
            <a:spAutoFit/>
          </a:bodyPr>
          <a:lstStyle/>
          <a:p>
            <a:r>
              <a:rPr lang="en-US" sz="2800" b="1" dirty="0" err="1"/>
              <a:t>az</a:t>
            </a:r>
            <a:r>
              <a:rPr lang="en-US" sz="2800" b="1" dirty="0"/>
              <a:t> </a:t>
            </a:r>
            <a:r>
              <a:rPr lang="en-US" sz="2800" b="1" dirty="0" err="1"/>
              <a:t>aks</a:t>
            </a:r>
            <a:r>
              <a:rPr lang="en-US" sz="2800" b="1" dirty="0"/>
              <a:t> </a:t>
            </a:r>
            <a:r>
              <a:rPr lang="en-US" sz="2800" b="1" dirty="0" err="1"/>
              <a:t>nodepool</a:t>
            </a:r>
            <a:r>
              <a:rPr lang="en-US" sz="2800" b="1" dirty="0"/>
              <a:t> update \</a:t>
            </a:r>
          </a:p>
          <a:p>
            <a:r>
              <a:rPr lang="en-US" sz="2800" b="1" dirty="0"/>
              <a:t>  --resource-group </a:t>
            </a:r>
            <a:r>
              <a:rPr lang="en-US" sz="2800" b="1" dirty="0" err="1"/>
              <a:t>myResourceGroup</a:t>
            </a:r>
            <a:r>
              <a:rPr lang="en-US" sz="2800" b="1" dirty="0"/>
              <a:t> \</a:t>
            </a:r>
          </a:p>
          <a:p>
            <a:r>
              <a:rPr lang="en-US" sz="2800" b="1" dirty="0"/>
              <a:t>  --cluster-name </a:t>
            </a:r>
            <a:r>
              <a:rPr lang="en-US" sz="2800" b="1" dirty="0" err="1"/>
              <a:t>myAKSCluster</a:t>
            </a:r>
            <a:r>
              <a:rPr lang="en-US" sz="2800" b="1" dirty="0"/>
              <a:t> \</a:t>
            </a:r>
          </a:p>
          <a:p>
            <a:r>
              <a:rPr lang="en-US" sz="2800" b="1" dirty="0"/>
              <a:t>  </a:t>
            </a:r>
            <a:r>
              <a:rPr lang="en-US" sz="2800" b="1" dirty="0">
                <a:solidFill>
                  <a:srgbClr val="FF0000"/>
                </a:solidFill>
              </a:rPr>
              <a:t>--name nodepool1 </a:t>
            </a:r>
            <a:r>
              <a:rPr lang="en-US" sz="2800" b="1" dirty="0"/>
              <a:t>\</a:t>
            </a:r>
          </a:p>
          <a:p>
            <a:r>
              <a:rPr lang="en-US" sz="2800" b="1" dirty="0"/>
              <a:t>  --update-cluster-</a:t>
            </a:r>
            <a:r>
              <a:rPr lang="en-US" sz="2800" b="1" dirty="0" err="1"/>
              <a:t>autoscaler</a:t>
            </a:r>
            <a:r>
              <a:rPr lang="en-US" sz="2800" b="1" dirty="0"/>
              <a:t> \</a:t>
            </a:r>
          </a:p>
          <a:p>
            <a:r>
              <a:rPr lang="en-US" sz="2800" b="1" dirty="0"/>
              <a:t>  --min-count 1 \</a:t>
            </a:r>
          </a:p>
          <a:p>
            <a:r>
              <a:rPr lang="en-US" sz="2800" b="1" dirty="0"/>
              <a:t>  --max-count 5</a:t>
            </a:r>
          </a:p>
        </p:txBody>
      </p:sp>
    </p:spTree>
    <p:extLst>
      <p:ext uri="{BB962C8B-B14F-4D97-AF65-F5344CB8AC3E}">
        <p14:creationId xmlns:p14="http://schemas.microsoft.com/office/powerpoint/2010/main" val="4200801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6B3455-99E7-B812-9543-6373B8A834E3}"/>
              </a:ext>
            </a:extLst>
          </p:cNvPr>
          <p:cNvSpPr>
            <a:spLocks noGrp="1"/>
          </p:cNvSpPr>
          <p:nvPr>
            <p:ph type="title"/>
          </p:nvPr>
        </p:nvSpPr>
        <p:spPr>
          <a:xfrm>
            <a:off x="198148" y="207719"/>
            <a:ext cx="11222610" cy="515443"/>
          </a:xfrm>
        </p:spPr>
        <p:txBody>
          <a:bodyPr/>
          <a:lstStyle/>
          <a:p>
            <a:r>
              <a:rPr lang="en-US" dirty="0"/>
              <a:t>Cluster </a:t>
            </a:r>
            <a:r>
              <a:rPr lang="en-US" dirty="0" err="1"/>
              <a:t>Autoscale</a:t>
            </a:r>
            <a:r>
              <a:rPr lang="en-US" dirty="0"/>
              <a:t> vs Node Pool </a:t>
            </a:r>
            <a:r>
              <a:rPr lang="en-US" dirty="0" err="1"/>
              <a:t>Autoscale</a:t>
            </a:r>
            <a:endParaRPr lang="en-US" dirty="0"/>
          </a:p>
        </p:txBody>
      </p:sp>
      <p:sp>
        <p:nvSpPr>
          <p:cNvPr id="4" name="TextBox 3">
            <a:extLst>
              <a:ext uri="{FF2B5EF4-FFF2-40B4-BE49-F238E27FC236}">
                <a16:creationId xmlns:a16="http://schemas.microsoft.com/office/drawing/2014/main" id="{C034A3AE-BEFA-D0A2-EC10-67E5C80F20B6}"/>
              </a:ext>
            </a:extLst>
          </p:cNvPr>
          <p:cNvSpPr txBox="1"/>
          <p:nvPr/>
        </p:nvSpPr>
        <p:spPr>
          <a:xfrm>
            <a:off x="198148" y="723162"/>
            <a:ext cx="11795703" cy="1569660"/>
          </a:xfrm>
          <a:prstGeom prst="rect">
            <a:avLst/>
          </a:prstGeom>
          <a:noFill/>
        </p:spPr>
        <p:txBody>
          <a:bodyPr wrap="square">
            <a:spAutoFit/>
          </a:bodyPr>
          <a:lstStyle/>
          <a:p>
            <a:pPr algn="l"/>
            <a:r>
              <a:rPr lang="en-GB" sz="2400" b="0" i="0" dirty="0">
                <a:effectLst/>
                <a:latin typeface="Google Sans Text"/>
              </a:rPr>
              <a:t> </a:t>
            </a:r>
            <a:r>
              <a:rPr lang="en-GB" sz="2400" b="1" i="0" dirty="0">
                <a:effectLst/>
                <a:latin typeface="Google Sans Text"/>
              </a:rPr>
              <a:t>Node pool autoscaling can be enabled independently of cluster autoscaling in AKS.</a:t>
            </a:r>
            <a:endParaRPr lang="en-GB" sz="2400" b="0" i="0" dirty="0">
              <a:effectLst/>
              <a:latin typeface="Google Sans Text"/>
            </a:endParaRPr>
          </a:p>
          <a:p>
            <a:pPr algn="l"/>
            <a:r>
              <a:rPr lang="en-GB" sz="2400" b="0" i="0" dirty="0">
                <a:effectLst/>
                <a:latin typeface="Google Sans Text"/>
              </a:rPr>
              <a:t>This means you can have node pools that automatically scale based on specific metrics and thresholds, even if cluster autoscaling is not enabled for the entire cluster.</a:t>
            </a:r>
          </a:p>
          <a:p>
            <a:pPr algn="l"/>
            <a:r>
              <a:rPr lang="en-GB" sz="2400" b="0" i="0" dirty="0">
                <a:effectLst/>
                <a:latin typeface="Google Sans Text"/>
              </a:rPr>
              <a:t>.</a:t>
            </a:r>
          </a:p>
        </p:txBody>
      </p:sp>
      <p:graphicFrame>
        <p:nvGraphicFramePr>
          <p:cNvPr id="7" name="Diagram 6">
            <a:extLst>
              <a:ext uri="{FF2B5EF4-FFF2-40B4-BE49-F238E27FC236}">
                <a16:creationId xmlns:a16="http://schemas.microsoft.com/office/drawing/2014/main" id="{ED452DED-47DF-7885-7C92-B4209EE95604}"/>
              </a:ext>
            </a:extLst>
          </p:cNvPr>
          <p:cNvGraphicFramePr/>
          <p:nvPr>
            <p:extLst>
              <p:ext uri="{D42A27DB-BD31-4B8C-83A1-F6EECF244321}">
                <p14:modId xmlns:p14="http://schemas.microsoft.com/office/powerpoint/2010/main" val="2173307883"/>
              </p:ext>
            </p:extLst>
          </p:nvPr>
        </p:nvGraphicFramePr>
        <p:xfrm>
          <a:off x="236641" y="1562747"/>
          <a:ext cx="11660662" cy="5883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4813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D8A62A3-54ED-7FFA-1024-2217B14CE563}"/>
              </a:ext>
            </a:extLst>
          </p:cNvPr>
          <p:cNvSpPr txBox="1"/>
          <p:nvPr/>
        </p:nvSpPr>
        <p:spPr>
          <a:xfrm>
            <a:off x="653143" y="1084611"/>
            <a:ext cx="11205028" cy="4893647"/>
          </a:xfrm>
          <a:prstGeom prst="rect">
            <a:avLst/>
          </a:prstGeom>
          <a:noFill/>
        </p:spPr>
        <p:txBody>
          <a:bodyPr wrap="square">
            <a:spAutoFit/>
          </a:bodyPr>
          <a:lstStyle/>
          <a:p>
            <a:pPr lvl="1">
              <a:buFont typeface="Arial" panose="020B0604020202020204" pitchFamily="34" charset="0"/>
              <a:buChar char="•"/>
            </a:pPr>
            <a:r>
              <a:rPr lang="en-GB" sz="2800" b="0" i="0" dirty="0">
                <a:effectLst/>
                <a:latin typeface="Google Sans Text"/>
              </a:rPr>
              <a:t>You have a specific node pool dedicated to a particular workload with    predictable scaling needs.</a:t>
            </a:r>
          </a:p>
          <a:p>
            <a:pPr lvl="1">
              <a:buFont typeface="Arial" panose="020B0604020202020204" pitchFamily="34" charset="0"/>
              <a:buChar char="•"/>
            </a:pPr>
            <a:r>
              <a:rPr lang="en-GB" sz="2800" b="0" i="0" dirty="0">
                <a:effectLst/>
                <a:latin typeface="Google Sans Text"/>
              </a:rPr>
              <a:t>You want to optimize resource usage and cost for a specific node pool   based on custom metrics.</a:t>
            </a:r>
          </a:p>
          <a:p>
            <a:pPr lvl="1">
              <a:buFont typeface="Arial" panose="020B0604020202020204" pitchFamily="34" charset="0"/>
              <a:buChar char="•"/>
            </a:pPr>
            <a:r>
              <a:rPr lang="en-GB" sz="2800" b="0" i="0" dirty="0">
                <a:effectLst/>
                <a:latin typeface="Google Sans Text"/>
              </a:rPr>
              <a:t>You want to maintain a minimum number of nodes in a specific node     pool for availability or performance reasons.</a:t>
            </a:r>
          </a:p>
          <a:p>
            <a:pPr lvl="1"/>
            <a:endParaRPr lang="en-GB" sz="2400" b="0" i="0" dirty="0">
              <a:effectLst/>
              <a:latin typeface="Google Sans Text"/>
            </a:endParaRPr>
          </a:p>
          <a:p>
            <a:pPr algn="l"/>
            <a:r>
              <a:rPr lang="en-GB" sz="2400" b="1" i="0" dirty="0">
                <a:effectLst/>
                <a:latin typeface="Google Sans Text"/>
              </a:rPr>
              <a:t>Important considerations:</a:t>
            </a:r>
            <a:endParaRPr lang="en-GB" sz="2400" b="0" i="0" dirty="0">
              <a:effectLst/>
              <a:latin typeface="Google Sans Text"/>
            </a:endParaRPr>
          </a:p>
          <a:p>
            <a:pPr algn="l">
              <a:buFont typeface="Arial" panose="020B0604020202020204" pitchFamily="34" charset="0"/>
              <a:buChar char="•"/>
            </a:pPr>
            <a:r>
              <a:rPr lang="en-GB" sz="2400" b="0" i="0" dirty="0">
                <a:effectLst/>
                <a:latin typeface="Google Sans Text"/>
              </a:rPr>
              <a:t>If you use node pool autoscaling without cluster autoscaling, ensure that the overall       cluster size is sufficient to accommodate all scheduled pods.</a:t>
            </a:r>
          </a:p>
          <a:p>
            <a:pPr algn="l">
              <a:buFont typeface="Arial" panose="020B0604020202020204" pitchFamily="34" charset="0"/>
              <a:buChar char="•"/>
            </a:pPr>
            <a:r>
              <a:rPr lang="en-GB" sz="2400" b="0" i="0" dirty="0">
                <a:effectLst/>
                <a:latin typeface="Google Sans Text"/>
              </a:rPr>
              <a:t>Monitor resource usage and scaling behaviour to ensure optimal performance and cost   efficiency.</a:t>
            </a:r>
          </a:p>
        </p:txBody>
      </p:sp>
      <p:sp>
        <p:nvSpPr>
          <p:cNvPr id="10" name="TextBox 9">
            <a:extLst>
              <a:ext uri="{FF2B5EF4-FFF2-40B4-BE49-F238E27FC236}">
                <a16:creationId xmlns:a16="http://schemas.microsoft.com/office/drawing/2014/main" id="{4F2EADDC-0787-1DFE-F0D6-EECFEB499297}"/>
              </a:ext>
            </a:extLst>
          </p:cNvPr>
          <p:cNvSpPr txBox="1"/>
          <p:nvPr/>
        </p:nvSpPr>
        <p:spPr>
          <a:xfrm>
            <a:off x="116114" y="220566"/>
            <a:ext cx="12279085" cy="461665"/>
          </a:xfrm>
          <a:prstGeom prst="rect">
            <a:avLst/>
          </a:prstGeom>
          <a:noFill/>
        </p:spPr>
        <p:txBody>
          <a:bodyPr wrap="square">
            <a:spAutoFit/>
          </a:bodyPr>
          <a:lstStyle/>
          <a:p>
            <a:r>
              <a:rPr lang="en-GB" sz="2400" b="1" dirty="0"/>
              <a:t>Scenarios for using node pool autoscaling without cluster autoscaling:</a:t>
            </a:r>
          </a:p>
        </p:txBody>
      </p:sp>
    </p:spTree>
    <p:extLst>
      <p:ext uri="{BB962C8B-B14F-4D97-AF65-F5344CB8AC3E}">
        <p14:creationId xmlns:p14="http://schemas.microsoft.com/office/powerpoint/2010/main" val="191833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luster auto scaler with Virtual Machines on AKS">
            <a:extLst>
              <a:ext uri="{FF2B5EF4-FFF2-40B4-BE49-F238E27FC236}">
                <a16:creationId xmlns:a16="http://schemas.microsoft.com/office/drawing/2014/main" id="{69570B6F-092D-BB86-A5EF-982702D31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1916229" cy="685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831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59DBB8-F862-E1A8-7EE8-232C20477907}"/>
              </a:ext>
            </a:extLst>
          </p:cNvPr>
          <p:cNvSpPr>
            <a:spLocks noGrp="1"/>
          </p:cNvSpPr>
          <p:nvPr>
            <p:ph type="title"/>
          </p:nvPr>
        </p:nvSpPr>
        <p:spPr/>
        <p:txBody>
          <a:bodyPr/>
          <a:lstStyle/>
          <a:p>
            <a:pPr algn="l"/>
            <a:r>
              <a:rPr lang="en-US" b="1" dirty="0">
                <a:solidFill>
                  <a:srgbClr val="242424"/>
                </a:solidFill>
                <a:latin typeface="sohne"/>
              </a:rPr>
              <a:t>S</a:t>
            </a:r>
            <a:r>
              <a:rPr lang="en-US" b="1" i="0" dirty="0">
                <a:solidFill>
                  <a:srgbClr val="242424"/>
                </a:solidFill>
                <a:effectLst/>
                <a:latin typeface="sohne"/>
              </a:rPr>
              <a:t>cale-down modes</a:t>
            </a:r>
          </a:p>
        </p:txBody>
      </p:sp>
    </p:spTree>
    <p:extLst>
      <p:ext uri="{BB962C8B-B14F-4D97-AF65-F5344CB8AC3E}">
        <p14:creationId xmlns:p14="http://schemas.microsoft.com/office/powerpoint/2010/main" val="1790784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50D968D-512A-7455-A69D-BDCE7E087EA4}"/>
              </a:ext>
            </a:extLst>
          </p:cNvPr>
          <p:cNvGraphicFramePr/>
          <p:nvPr>
            <p:extLst>
              <p:ext uri="{D42A27DB-BD31-4B8C-83A1-F6EECF244321}">
                <p14:modId xmlns:p14="http://schemas.microsoft.com/office/powerpoint/2010/main" val="1595443756"/>
              </p:ext>
            </p:extLst>
          </p:nvPr>
        </p:nvGraphicFramePr>
        <p:xfrm>
          <a:off x="2452914" y="2202933"/>
          <a:ext cx="8026400" cy="3022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D97F5FE8-9C61-5857-B543-2B501F1107A2}"/>
              </a:ext>
            </a:extLst>
          </p:cNvPr>
          <p:cNvSpPr txBox="1"/>
          <p:nvPr/>
        </p:nvSpPr>
        <p:spPr>
          <a:xfrm>
            <a:off x="1168400" y="858521"/>
            <a:ext cx="9855200" cy="1815882"/>
          </a:xfrm>
          <a:prstGeom prst="rect">
            <a:avLst/>
          </a:prstGeom>
          <a:noFill/>
        </p:spPr>
        <p:txBody>
          <a:bodyPr wrap="square">
            <a:spAutoFit/>
          </a:bodyPr>
          <a:lstStyle/>
          <a:p>
            <a:r>
              <a:rPr lang="en-GB" sz="2800" b="1" i="0" dirty="0">
                <a:solidFill>
                  <a:srgbClr val="242424"/>
                </a:solidFill>
                <a:effectLst/>
                <a:latin typeface="source-serif-pro"/>
              </a:rPr>
              <a:t>In AKS, node pools can be configured with auto-scaling using different scale-down modes, which determine how nodes are removed from the pool when they are no longer needed. The two main scale-down modes are</a:t>
            </a:r>
            <a:endParaRPr lang="en-US" sz="2800" b="1" dirty="0"/>
          </a:p>
        </p:txBody>
      </p:sp>
    </p:spTree>
    <p:extLst>
      <p:ext uri="{BB962C8B-B14F-4D97-AF65-F5344CB8AC3E}">
        <p14:creationId xmlns:p14="http://schemas.microsoft.com/office/powerpoint/2010/main" val="3035957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FB69F4EE-2950-160E-A167-C939301D8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2229" y="1252737"/>
            <a:ext cx="6157231" cy="43525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F9625FC-7750-B7FC-F3D2-18F431239DE9}"/>
              </a:ext>
            </a:extLst>
          </p:cNvPr>
          <p:cNvSpPr txBox="1"/>
          <p:nvPr/>
        </p:nvSpPr>
        <p:spPr>
          <a:xfrm>
            <a:off x="246743" y="1024822"/>
            <a:ext cx="4615543" cy="5262979"/>
          </a:xfrm>
          <a:prstGeom prst="rect">
            <a:avLst/>
          </a:prstGeom>
          <a:noFill/>
        </p:spPr>
        <p:txBody>
          <a:bodyPr wrap="square">
            <a:spAutoFit/>
          </a:bodyPr>
          <a:lstStyle/>
          <a:p>
            <a:pPr algn="just"/>
            <a:r>
              <a:rPr lang="en-GB" sz="2800" b="0" i="0" dirty="0">
                <a:solidFill>
                  <a:srgbClr val="242424"/>
                </a:solidFill>
                <a:effectLst/>
                <a:latin typeface="source-serif-pro"/>
              </a:rPr>
              <a:t>In the “</a:t>
            </a:r>
            <a:r>
              <a:rPr lang="en-GB" sz="2800" b="1" i="0" dirty="0">
                <a:solidFill>
                  <a:srgbClr val="242424"/>
                </a:solidFill>
                <a:effectLst/>
                <a:latin typeface="source-serif-pro"/>
              </a:rPr>
              <a:t>Delete</a:t>
            </a:r>
            <a:r>
              <a:rPr lang="en-GB" sz="2800" b="0" i="0" dirty="0">
                <a:solidFill>
                  <a:srgbClr val="242424"/>
                </a:solidFill>
                <a:effectLst/>
                <a:latin typeface="source-serif-pro"/>
              </a:rPr>
              <a:t>” scale-down mode, nodes are completely deleted from the node pool when they are no longer needed. </a:t>
            </a:r>
          </a:p>
          <a:p>
            <a:pPr algn="just"/>
            <a:endParaRPr lang="en-GB" sz="2800" dirty="0">
              <a:solidFill>
                <a:srgbClr val="242424"/>
              </a:solidFill>
              <a:latin typeface="source-serif-pro"/>
            </a:endParaRPr>
          </a:p>
          <a:p>
            <a:pPr algn="just"/>
            <a:r>
              <a:rPr lang="en-GB" sz="2800" b="0" i="0" dirty="0">
                <a:solidFill>
                  <a:srgbClr val="242424"/>
                </a:solidFill>
                <a:effectLst/>
                <a:latin typeface="source-serif-pro"/>
              </a:rPr>
              <a:t>This means that any data, container images, and applications running on the node will be lost, and the node will need to be recreated if it is needed again.</a:t>
            </a:r>
            <a:endParaRPr lang="en-US" sz="2800" dirty="0"/>
          </a:p>
        </p:txBody>
      </p:sp>
      <p:sp>
        <p:nvSpPr>
          <p:cNvPr id="5" name="TextBox 4">
            <a:extLst>
              <a:ext uri="{FF2B5EF4-FFF2-40B4-BE49-F238E27FC236}">
                <a16:creationId xmlns:a16="http://schemas.microsoft.com/office/drawing/2014/main" id="{944A554D-47D3-CF14-0453-306ACB2E8905}"/>
              </a:ext>
            </a:extLst>
          </p:cNvPr>
          <p:cNvSpPr txBox="1"/>
          <p:nvPr/>
        </p:nvSpPr>
        <p:spPr>
          <a:xfrm>
            <a:off x="5849257" y="5964635"/>
            <a:ext cx="6096000" cy="646331"/>
          </a:xfrm>
          <a:prstGeom prst="rect">
            <a:avLst/>
          </a:prstGeom>
          <a:noFill/>
        </p:spPr>
        <p:txBody>
          <a:bodyPr wrap="square">
            <a:spAutoFit/>
          </a:bodyPr>
          <a:lstStyle/>
          <a:p>
            <a:r>
              <a:rPr lang="en-GB" dirty="0"/>
              <a:t>By default, AKS creates a </a:t>
            </a:r>
            <a:r>
              <a:rPr lang="en-GB" dirty="0" err="1"/>
              <a:t>nodepool</a:t>
            </a:r>
            <a:r>
              <a:rPr lang="en-GB" dirty="0"/>
              <a:t> in delete scale-down mode -</a:t>
            </a:r>
            <a:endParaRPr lang="en-US" dirty="0"/>
          </a:p>
        </p:txBody>
      </p:sp>
      <p:sp>
        <p:nvSpPr>
          <p:cNvPr id="6" name="TextBox 5">
            <a:extLst>
              <a:ext uri="{FF2B5EF4-FFF2-40B4-BE49-F238E27FC236}">
                <a16:creationId xmlns:a16="http://schemas.microsoft.com/office/drawing/2014/main" id="{8ACE9AD5-CF29-7BDB-AF64-67DF5C743E7F}"/>
              </a:ext>
            </a:extLst>
          </p:cNvPr>
          <p:cNvSpPr txBox="1"/>
          <p:nvPr/>
        </p:nvSpPr>
        <p:spPr>
          <a:xfrm>
            <a:off x="246743" y="319314"/>
            <a:ext cx="5500914" cy="461665"/>
          </a:xfrm>
          <a:prstGeom prst="rect">
            <a:avLst/>
          </a:prstGeom>
          <a:noFill/>
        </p:spPr>
        <p:txBody>
          <a:bodyPr wrap="square" rtlCol="0">
            <a:spAutoFit/>
          </a:bodyPr>
          <a:lstStyle/>
          <a:p>
            <a:r>
              <a:rPr lang="en-US" sz="2400" b="1" dirty="0"/>
              <a:t>Delete Scale-Down Mode</a:t>
            </a:r>
          </a:p>
        </p:txBody>
      </p:sp>
    </p:spTree>
    <p:extLst>
      <p:ext uri="{BB962C8B-B14F-4D97-AF65-F5344CB8AC3E}">
        <p14:creationId xmlns:p14="http://schemas.microsoft.com/office/powerpoint/2010/main" val="2996463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81AE1E-715F-13C0-13CB-710884ECD18D}"/>
              </a:ext>
            </a:extLst>
          </p:cNvPr>
          <p:cNvSpPr txBox="1"/>
          <p:nvPr/>
        </p:nvSpPr>
        <p:spPr>
          <a:xfrm>
            <a:off x="114652" y="1705765"/>
            <a:ext cx="6096000" cy="4154984"/>
          </a:xfrm>
          <a:prstGeom prst="rect">
            <a:avLst/>
          </a:prstGeom>
          <a:noFill/>
        </p:spPr>
        <p:txBody>
          <a:bodyPr wrap="square">
            <a:spAutoFit/>
          </a:bodyPr>
          <a:lstStyle/>
          <a:p>
            <a:pPr marL="342900" indent="-342900">
              <a:buFont typeface="Arial" panose="020B0604020202020204" pitchFamily="34" charset="0"/>
              <a:buChar char="•"/>
            </a:pPr>
            <a:r>
              <a:rPr lang="en-GB" sz="2400" b="1" i="0" dirty="0">
                <a:solidFill>
                  <a:srgbClr val="242424"/>
                </a:solidFill>
                <a:effectLst/>
                <a:latin typeface="source-serif-pro"/>
              </a:rPr>
              <a:t>When a node is deallocated, the container images, and node configuration, are preserved on the node, allowing for faster operation speeds if it is restarted later. </a:t>
            </a:r>
          </a:p>
          <a:p>
            <a:pPr marL="342900" indent="-342900">
              <a:buFont typeface="Arial" panose="020B0604020202020204" pitchFamily="34" charset="0"/>
              <a:buChar char="•"/>
            </a:pPr>
            <a:endParaRPr lang="en-GB" sz="2400" b="1" dirty="0">
              <a:solidFill>
                <a:srgbClr val="242424"/>
              </a:solidFill>
              <a:latin typeface="source-serif-pro"/>
            </a:endParaRPr>
          </a:p>
          <a:p>
            <a:pPr marL="342900" indent="-342900">
              <a:buFont typeface="Arial" panose="020B0604020202020204" pitchFamily="34" charset="0"/>
              <a:buChar char="•"/>
            </a:pPr>
            <a:r>
              <a:rPr lang="en-GB" sz="2400" b="1" i="0" dirty="0">
                <a:solidFill>
                  <a:srgbClr val="242424"/>
                </a:solidFill>
                <a:effectLst/>
                <a:latin typeface="source-serif-pro"/>
              </a:rPr>
              <a:t>Additionally, when an Azure Virtual Machine is in the Stopped (Deallocated) state, you will not be charged for the VM compute resources. You will only need to pay for any OS and data storage disks attached to the VM.</a:t>
            </a:r>
            <a:endParaRPr lang="en-US" sz="2400" b="1" dirty="0"/>
          </a:p>
        </p:txBody>
      </p:sp>
      <p:pic>
        <p:nvPicPr>
          <p:cNvPr id="4" name="Picture 3">
            <a:extLst>
              <a:ext uri="{FF2B5EF4-FFF2-40B4-BE49-F238E27FC236}">
                <a16:creationId xmlns:a16="http://schemas.microsoft.com/office/drawing/2014/main" id="{2DD59208-8BAC-6FBD-0FA4-8F9FD2BA9224}"/>
              </a:ext>
            </a:extLst>
          </p:cNvPr>
          <p:cNvPicPr>
            <a:picLocks noChangeAspect="1"/>
          </p:cNvPicPr>
          <p:nvPr/>
        </p:nvPicPr>
        <p:blipFill>
          <a:blip r:embed="rId2"/>
          <a:stretch>
            <a:fillRect/>
          </a:stretch>
        </p:blipFill>
        <p:spPr>
          <a:xfrm>
            <a:off x="6210652" y="1805854"/>
            <a:ext cx="5691061" cy="3954805"/>
          </a:xfrm>
          <a:prstGeom prst="rect">
            <a:avLst/>
          </a:prstGeom>
        </p:spPr>
      </p:pic>
      <p:sp>
        <p:nvSpPr>
          <p:cNvPr id="5" name="TextBox 4">
            <a:extLst>
              <a:ext uri="{FF2B5EF4-FFF2-40B4-BE49-F238E27FC236}">
                <a16:creationId xmlns:a16="http://schemas.microsoft.com/office/drawing/2014/main" id="{C1626446-8553-A56B-7337-9331EA15F3AB}"/>
              </a:ext>
            </a:extLst>
          </p:cNvPr>
          <p:cNvSpPr txBox="1"/>
          <p:nvPr/>
        </p:nvSpPr>
        <p:spPr>
          <a:xfrm>
            <a:off x="246743" y="319314"/>
            <a:ext cx="5500914" cy="461665"/>
          </a:xfrm>
          <a:prstGeom prst="rect">
            <a:avLst/>
          </a:prstGeom>
          <a:noFill/>
        </p:spPr>
        <p:txBody>
          <a:bodyPr wrap="square" rtlCol="0">
            <a:spAutoFit/>
          </a:bodyPr>
          <a:lstStyle/>
          <a:p>
            <a:r>
              <a:rPr lang="en-US" sz="2400" b="1" dirty="0"/>
              <a:t>Deallocated Scale-Down Mode</a:t>
            </a:r>
          </a:p>
        </p:txBody>
      </p:sp>
    </p:spTree>
    <p:extLst>
      <p:ext uri="{BB962C8B-B14F-4D97-AF65-F5344CB8AC3E}">
        <p14:creationId xmlns:p14="http://schemas.microsoft.com/office/powerpoint/2010/main" val="594395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FDC060-5154-2316-8C2F-75D0A438C6BF}"/>
              </a:ext>
            </a:extLst>
          </p:cNvPr>
          <p:cNvSpPr txBox="1"/>
          <p:nvPr/>
        </p:nvSpPr>
        <p:spPr>
          <a:xfrm>
            <a:off x="2873828" y="1915609"/>
            <a:ext cx="6096000" cy="3539430"/>
          </a:xfrm>
          <a:prstGeom prst="rect">
            <a:avLst/>
          </a:prstGeom>
          <a:noFill/>
        </p:spPr>
        <p:txBody>
          <a:bodyPr wrap="square">
            <a:spAutoFit/>
          </a:bodyPr>
          <a:lstStyle/>
          <a:p>
            <a:r>
              <a:rPr lang="en-US" sz="2800" b="0" i="0" dirty="0" err="1">
                <a:solidFill>
                  <a:srgbClr val="242424"/>
                </a:solidFill>
                <a:effectLst/>
                <a:latin typeface="source-code-pro"/>
              </a:rPr>
              <a:t>az</a:t>
            </a:r>
            <a:r>
              <a:rPr lang="en-US" sz="2800" b="0" i="0" dirty="0">
                <a:solidFill>
                  <a:srgbClr val="242424"/>
                </a:solidFill>
                <a:effectLst/>
                <a:latin typeface="source-code-pro"/>
              </a:rPr>
              <a:t> </a:t>
            </a:r>
            <a:r>
              <a:rPr lang="en-US" sz="2800" b="0" i="0" dirty="0" err="1">
                <a:solidFill>
                  <a:srgbClr val="242424"/>
                </a:solidFill>
                <a:effectLst/>
                <a:latin typeface="source-code-pro"/>
              </a:rPr>
              <a:t>aks</a:t>
            </a:r>
            <a:r>
              <a:rPr lang="en-US" sz="2800" b="0" i="0" dirty="0">
                <a:solidFill>
                  <a:srgbClr val="242424"/>
                </a:solidFill>
                <a:effectLst/>
                <a:latin typeface="source-code-pro"/>
              </a:rPr>
              <a:t> </a:t>
            </a:r>
            <a:r>
              <a:rPr lang="en-US" sz="2800" b="0" i="0" dirty="0" err="1">
                <a:solidFill>
                  <a:srgbClr val="242424"/>
                </a:solidFill>
                <a:effectLst/>
                <a:latin typeface="source-code-pro"/>
              </a:rPr>
              <a:t>nodepool</a:t>
            </a:r>
            <a:r>
              <a:rPr lang="en-US" sz="2800" b="0" i="0" dirty="0">
                <a:solidFill>
                  <a:srgbClr val="242424"/>
                </a:solidFill>
                <a:effectLst/>
                <a:latin typeface="source-code-pro"/>
              </a:rPr>
              <a:t> </a:t>
            </a:r>
            <a:r>
              <a:rPr lang="en-US" sz="2800" b="0" i="0" dirty="0">
                <a:solidFill>
                  <a:srgbClr val="AA0D91"/>
                </a:solidFill>
                <a:effectLst/>
                <a:latin typeface="source-code-pro"/>
              </a:rPr>
              <a:t>add</a:t>
            </a:r>
            <a:r>
              <a:rPr lang="en-US" sz="2800" b="0" i="0" dirty="0">
                <a:solidFill>
                  <a:srgbClr val="242424"/>
                </a:solidFill>
                <a:effectLst/>
                <a:latin typeface="source-code-pro"/>
              </a:rPr>
              <a:t> \</a:t>
            </a:r>
            <a:br>
              <a:rPr lang="en-US" sz="2800" dirty="0"/>
            </a:br>
            <a:r>
              <a:rPr lang="en-US" sz="2800" b="0" i="0" dirty="0">
                <a:solidFill>
                  <a:srgbClr val="007400"/>
                </a:solidFill>
                <a:effectLst/>
                <a:latin typeface="source-code-pro"/>
              </a:rPr>
              <a:t>--resource-group </a:t>
            </a:r>
            <a:r>
              <a:rPr lang="en-US" sz="2800" b="0" i="0" dirty="0" err="1">
                <a:solidFill>
                  <a:srgbClr val="007400"/>
                </a:solidFill>
                <a:effectLst/>
                <a:latin typeface="source-code-pro"/>
              </a:rPr>
              <a:t>myResourceGroup</a:t>
            </a:r>
            <a:r>
              <a:rPr lang="en-US" sz="2800" b="0" i="0" dirty="0">
                <a:solidFill>
                  <a:srgbClr val="007400"/>
                </a:solidFill>
                <a:effectLst/>
                <a:latin typeface="source-code-pro"/>
              </a:rPr>
              <a:t> \</a:t>
            </a:r>
            <a:br>
              <a:rPr lang="en-US" sz="2800" dirty="0"/>
            </a:br>
            <a:r>
              <a:rPr lang="en-US" sz="2800" b="0" i="0" dirty="0">
                <a:solidFill>
                  <a:srgbClr val="007400"/>
                </a:solidFill>
                <a:effectLst/>
                <a:latin typeface="source-code-pro"/>
              </a:rPr>
              <a:t>--cluster-name </a:t>
            </a:r>
            <a:r>
              <a:rPr lang="en-US" sz="2800" b="0" i="0" dirty="0" err="1">
                <a:solidFill>
                  <a:srgbClr val="007400"/>
                </a:solidFill>
                <a:effectLst/>
                <a:latin typeface="source-code-pro"/>
              </a:rPr>
              <a:t>myAKSCluster</a:t>
            </a:r>
            <a:r>
              <a:rPr lang="en-US" sz="2800" b="0" i="0" dirty="0">
                <a:solidFill>
                  <a:srgbClr val="007400"/>
                </a:solidFill>
                <a:effectLst/>
                <a:latin typeface="source-code-pro"/>
              </a:rPr>
              <a:t> \</a:t>
            </a:r>
            <a:br>
              <a:rPr lang="en-US" sz="2800" dirty="0"/>
            </a:br>
            <a:r>
              <a:rPr lang="en-US" sz="2800" b="0" i="0" dirty="0">
                <a:solidFill>
                  <a:srgbClr val="007400"/>
                </a:solidFill>
                <a:effectLst/>
                <a:latin typeface="source-code-pro"/>
              </a:rPr>
              <a:t>--name nodepool1 \</a:t>
            </a:r>
            <a:br>
              <a:rPr lang="en-US" sz="2800" dirty="0"/>
            </a:br>
            <a:r>
              <a:rPr lang="en-US" sz="2800" b="0" i="0" dirty="0">
                <a:solidFill>
                  <a:srgbClr val="007400"/>
                </a:solidFill>
                <a:effectLst/>
                <a:latin typeface="source-code-pro"/>
              </a:rPr>
              <a:t>--enable-cluster-</a:t>
            </a:r>
            <a:r>
              <a:rPr lang="en-US" sz="2800" b="0" i="0" dirty="0" err="1">
                <a:solidFill>
                  <a:srgbClr val="007400"/>
                </a:solidFill>
                <a:effectLst/>
                <a:latin typeface="source-code-pro"/>
              </a:rPr>
              <a:t>autoscaler</a:t>
            </a:r>
            <a:r>
              <a:rPr lang="en-US" sz="2800" b="0" i="0" dirty="0">
                <a:solidFill>
                  <a:srgbClr val="007400"/>
                </a:solidFill>
                <a:effectLst/>
                <a:latin typeface="source-code-pro"/>
              </a:rPr>
              <a:t> \</a:t>
            </a:r>
            <a:br>
              <a:rPr lang="en-US" sz="2800" dirty="0"/>
            </a:br>
            <a:r>
              <a:rPr lang="en-US" sz="2800" b="0" i="0" dirty="0">
                <a:solidFill>
                  <a:srgbClr val="007400"/>
                </a:solidFill>
                <a:effectLst/>
                <a:latin typeface="source-code-pro"/>
              </a:rPr>
              <a:t>--min-count 1 \</a:t>
            </a:r>
            <a:br>
              <a:rPr lang="en-US" sz="2800" dirty="0"/>
            </a:br>
            <a:r>
              <a:rPr lang="en-US" sz="2800" b="0" i="0" dirty="0">
                <a:solidFill>
                  <a:srgbClr val="007400"/>
                </a:solidFill>
                <a:effectLst/>
                <a:latin typeface="source-code-pro"/>
              </a:rPr>
              <a:t>--max-count 5 \</a:t>
            </a:r>
            <a:br>
              <a:rPr lang="en-US" sz="2800" dirty="0"/>
            </a:br>
            <a:r>
              <a:rPr lang="en-US" sz="2800" b="0" i="0" dirty="0">
                <a:solidFill>
                  <a:srgbClr val="007400"/>
                </a:solidFill>
                <a:effectLst/>
                <a:latin typeface="source-code-pro"/>
              </a:rPr>
              <a:t>--scale-down-mode Deallocate</a:t>
            </a:r>
            <a:endParaRPr lang="en-US" sz="2800" dirty="0"/>
          </a:p>
        </p:txBody>
      </p:sp>
    </p:spTree>
    <p:extLst>
      <p:ext uri="{BB962C8B-B14F-4D97-AF65-F5344CB8AC3E}">
        <p14:creationId xmlns:p14="http://schemas.microsoft.com/office/powerpoint/2010/main" val="2720910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6B3455-99E7-B812-9543-6373B8A834E3}"/>
              </a:ext>
            </a:extLst>
          </p:cNvPr>
          <p:cNvSpPr>
            <a:spLocks noGrp="1"/>
          </p:cNvSpPr>
          <p:nvPr>
            <p:ph type="title"/>
          </p:nvPr>
        </p:nvSpPr>
        <p:spPr>
          <a:xfrm>
            <a:off x="236641" y="207719"/>
            <a:ext cx="11222610" cy="515443"/>
          </a:xfrm>
        </p:spPr>
        <p:txBody>
          <a:bodyPr/>
          <a:lstStyle/>
          <a:p>
            <a:r>
              <a:rPr lang="en-US" dirty="0"/>
              <a:t>A Scenario for AKS Scaling</a:t>
            </a:r>
          </a:p>
        </p:txBody>
      </p:sp>
      <p:sp>
        <p:nvSpPr>
          <p:cNvPr id="2" name="TextBox 1">
            <a:extLst>
              <a:ext uri="{FF2B5EF4-FFF2-40B4-BE49-F238E27FC236}">
                <a16:creationId xmlns:a16="http://schemas.microsoft.com/office/drawing/2014/main" id="{FFB3558A-CC15-1F29-A81D-379D5C0088BB}"/>
              </a:ext>
            </a:extLst>
          </p:cNvPr>
          <p:cNvSpPr txBox="1"/>
          <p:nvPr/>
        </p:nvSpPr>
        <p:spPr>
          <a:xfrm>
            <a:off x="334108" y="1107831"/>
            <a:ext cx="11676184" cy="2585323"/>
          </a:xfrm>
          <a:prstGeom prst="rect">
            <a:avLst/>
          </a:prstGeom>
          <a:noFill/>
        </p:spPr>
        <p:txBody>
          <a:bodyPr wrap="square" rtlCol="0">
            <a:spAutoFit/>
          </a:bodyPr>
          <a:lstStyle/>
          <a:p>
            <a:r>
              <a:rPr lang="en-US" dirty="0"/>
              <a:t>XYZ Ltd have financial solutions for customers of different segment worldwide. XYZ Ltd already running customer workload in AKS hosted in Azure with multitenant model with strict isolation at Region level  ( Separate cluster for each of US , Europe and APAC customer) . DevOps team manage the scale requirement customer workloads to meet the SLA for performance manually ( Manual or via script) .  Now XYZ Ltd wants following ability to be included .</a:t>
            </a:r>
          </a:p>
          <a:p>
            <a:endParaRPr lang="en-US" dirty="0"/>
          </a:p>
          <a:p>
            <a:pPr marL="342900" indent="-342900">
              <a:buAutoNum type="arabicPeriod"/>
            </a:pPr>
            <a:r>
              <a:rPr lang="en-US" dirty="0"/>
              <a:t>Automatic scale of nodes during day time (working time ) for USA  regions</a:t>
            </a:r>
          </a:p>
          <a:p>
            <a:pPr marL="342900" indent="-342900">
              <a:buAutoNum type="arabicPeriod"/>
            </a:pPr>
            <a:r>
              <a:rPr lang="en-US" dirty="0"/>
              <a:t>Automatic scale of Nodes when it reaches out required compute capacity to schedule new pods in APAC Region</a:t>
            </a:r>
          </a:p>
        </p:txBody>
      </p:sp>
    </p:spTree>
    <p:extLst>
      <p:ext uri="{BB962C8B-B14F-4D97-AF65-F5344CB8AC3E}">
        <p14:creationId xmlns:p14="http://schemas.microsoft.com/office/powerpoint/2010/main" val="3763154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4DFD704-5F43-3662-C358-6672EA824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7491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151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9D88FAAF-4C84-1BA3-B5DA-2AFCB6065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143" y="0"/>
            <a:ext cx="12337143" cy="6710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7774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59DBB8-F862-E1A8-7EE8-232C20477907}"/>
              </a:ext>
            </a:extLst>
          </p:cNvPr>
          <p:cNvSpPr>
            <a:spLocks noGrp="1"/>
          </p:cNvSpPr>
          <p:nvPr>
            <p:ph type="title"/>
          </p:nvPr>
        </p:nvSpPr>
        <p:spPr>
          <a:xfrm>
            <a:off x="581340" y="2949615"/>
            <a:ext cx="6472474" cy="1130181"/>
          </a:xfrm>
        </p:spPr>
        <p:txBody>
          <a:bodyPr/>
          <a:lstStyle/>
          <a:p>
            <a:pPr algn="l"/>
            <a:r>
              <a:rPr lang="en-US" b="1" i="0" dirty="0">
                <a:solidFill>
                  <a:srgbClr val="242424"/>
                </a:solidFill>
                <a:effectLst/>
                <a:latin typeface="sohne"/>
              </a:rPr>
              <a:t>Scaling with Azure Container Instance </a:t>
            </a:r>
          </a:p>
        </p:txBody>
      </p:sp>
    </p:spTree>
    <p:extLst>
      <p:ext uri="{BB962C8B-B14F-4D97-AF65-F5344CB8AC3E}">
        <p14:creationId xmlns:p14="http://schemas.microsoft.com/office/powerpoint/2010/main" val="1409593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8B9D53-CACD-F142-26FB-1B069B033C42}"/>
              </a:ext>
            </a:extLst>
          </p:cNvPr>
          <p:cNvPicPr>
            <a:picLocks noChangeAspect="1"/>
          </p:cNvPicPr>
          <p:nvPr/>
        </p:nvPicPr>
        <p:blipFill>
          <a:blip r:embed="rId2"/>
          <a:stretch>
            <a:fillRect/>
          </a:stretch>
        </p:blipFill>
        <p:spPr>
          <a:xfrm>
            <a:off x="7547829" y="708147"/>
            <a:ext cx="4200525" cy="5248275"/>
          </a:xfrm>
          <a:prstGeom prst="rect">
            <a:avLst/>
          </a:prstGeom>
        </p:spPr>
      </p:pic>
      <p:sp>
        <p:nvSpPr>
          <p:cNvPr id="9" name="TextBox 8">
            <a:extLst>
              <a:ext uri="{FF2B5EF4-FFF2-40B4-BE49-F238E27FC236}">
                <a16:creationId xmlns:a16="http://schemas.microsoft.com/office/drawing/2014/main" id="{BC3FE13B-CB41-EBFD-F9A5-7CA821C6C525}"/>
              </a:ext>
            </a:extLst>
          </p:cNvPr>
          <p:cNvSpPr txBox="1"/>
          <p:nvPr/>
        </p:nvSpPr>
        <p:spPr>
          <a:xfrm>
            <a:off x="560510" y="2224344"/>
            <a:ext cx="6097464" cy="1938992"/>
          </a:xfrm>
          <a:prstGeom prst="rect">
            <a:avLst/>
          </a:prstGeom>
          <a:noFill/>
        </p:spPr>
        <p:txBody>
          <a:bodyPr wrap="square">
            <a:spAutoFit/>
          </a:bodyPr>
          <a:lstStyle/>
          <a:p>
            <a:endParaRPr lang="en-GB" sz="2400" b="1" dirty="0"/>
          </a:p>
          <a:p>
            <a:r>
              <a:rPr lang="en-GB" sz="2400" b="1" dirty="0"/>
              <a:t>Let’s take a look at how default AKS looks like in terms of Node Pools – a cluster with a single, expensive Node Pool ( E.G User  Node pool)</a:t>
            </a:r>
            <a:endParaRPr lang="en-US" sz="2400" b="1" dirty="0"/>
          </a:p>
        </p:txBody>
      </p:sp>
    </p:spTree>
    <p:extLst>
      <p:ext uri="{BB962C8B-B14F-4D97-AF65-F5344CB8AC3E}">
        <p14:creationId xmlns:p14="http://schemas.microsoft.com/office/powerpoint/2010/main" val="3871755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DA7E56-4ADC-096E-C1AD-00E41F74B72B}"/>
              </a:ext>
            </a:extLst>
          </p:cNvPr>
          <p:cNvPicPr>
            <a:picLocks noChangeAspect="1"/>
          </p:cNvPicPr>
          <p:nvPr/>
        </p:nvPicPr>
        <p:blipFill>
          <a:blip r:embed="rId2"/>
          <a:stretch>
            <a:fillRect/>
          </a:stretch>
        </p:blipFill>
        <p:spPr>
          <a:xfrm>
            <a:off x="5832230" y="1213845"/>
            <a:ext cx="6359770" cy="4430309"/>
          </a:xfrm>
          <a:prstGeom prst="rect">
            <a:avLst/>
          </a:prstGeom>
        </p:spPr>
      </p:pic>
      <p:sp>
        <p:nvSpPr>
          <p:cNvPr id="5" name="TextBox 4">
            <a:extLst>
              <a:ext uri="{FF2B5EF4-FFF2-40B4-BE49-F238E27FC236}">
                <a16:creationId xmlns:a16="http://schemas.microsoft.com/office/drawing/2014/main" id="{10827C22-97AC-A6A8-7273-A4E991259BA2}"/>
              </a:ext>
            </a:extLst>
          </p:cNvPr>
          <p:cNvSpPr txBox="1"/>
          <p:nvPr/>
        </p:nvSpPr>
        <p:spPr>
          <a:xfrm>
            <a:off x="340702" y="2127629"/>
            <a:ext cx="4961060" cy="2677656"/>
          </a:xfrm>
          <a:prstGeom prst="rect">
            <a:avLst/>
          </a:prstGeom>
          <a:noFill/>
        </p:spPr>
        <p:txBody>
          <a:bodyPr wrap="square">
            <a:spAutoFit/>
          </a:bodyPr>
          <a:lstStyle/>
          <a:p>
            <a:endParaRPr lang="en-GB" sz="2400" b="1" dirty="0"/>
          </a:p>
          <a:p>
            <a:r>
              <a:rPr lang="en-GB" sz="2400" b="1" dirty="0"/>
              <a:t> We can see that the cluster now has two Node Pools, but the one we added is a little different – it has a </a:t>
            </a:r>
            <a:r>
              <a:rPr lang="en-GB" sz="2400" b="1" dirty="0">
                <a:solidFill>
                  <a:srgbClr val="C00000"/>
                </a:solidFill>
              </a:rPr>
              <a:t>special taint</a:t>
            </a:r>
            <a:r>
              <a:rPr lang="en-GB" sz="2400" b="1" dirty="0"/>
              <a:t>. It makes the new Spot Pool unavailable for all workloads.</a:t>
            </a:r>
            <a:endParaRPr lang="en-US" sz="2400" b="1" dirty="0"/>
          </a:p>
        </p:txBody>
      </p:sp>
      <p:sp>
        <p:nvSpPr>
          <p:cNvPr id="8" name="TextBox 7">
            <a:extLst>
              <a:ext uri="{FF2B5EF4-FFF2-40B4-BE49-F238E27FC236}">
                <a16:creationId xmlns:a16="http://schemas.microsoft.com/office/drawing/2014/main" id="{2EC04E71-6C0F-41FC-948E-6B94E6B61099}"/>
              </a:ext>
            </a:extLst>
          </p:cNvPr>
          <p:cNvSpPr txBox="1"/>
          <p:nvPr/>
        </p:nvSpPr>
        <p:spPr>
          <a:xfrm>
            <a:off x="164856" y="345051"/>
            <a:ext cx="7792183" cy="369332"/>
          </a:xfrm>
          <a:prstGeom prst="rect">
            <a:avLst/>
          </a:prstGeom>
          <a:noFill/>
        </p:spPr>
        <p:txBody>
          <a:bodyPr wrap="square">
            <a:spAutoFit/>
          </a:bodyPr>
          <a:lstStyle/>
          <a:p>
            <a:r>
              <a:rPr lang="en-GB" b="1" dirty="0">
                <a:solidFill>
                  <a:srgbClr val="FF0000"/>
                </a:solidFill>
              </a:rPr>
              <a:t>Now, what happens if we add the cheap Spot Instance Pool?</a:t>
            </a:r>
          </a:p>
        </p:txBody>
      </p:sp>
    </p:spTree>
    <p:extLst>
      <p:ext uri="{BB962C8B-B14F-4D97-AF65-F5344CB8AC3E}">
        <p14:creationId xmlns:p14="http://schemas.microsoft.com/office/powerpoint/2010/main" val="3492855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2B6C4F-C2A4-86E3-37AF-2BDB58C2ACA0}"/>
              </a:ext>
            </a:extLst>
          </p:cNvPr>
          <p:cNvSpPr txBox="1"/>
          <p:nvPr/>
        </p:nvSpPr>
        <p:spPr>
          <a:xfrm>
            <a:off x="358286" y="373605"/>
            <a:ext cx="10544176" cy="646331"/>
          </a:xfrm>
          <a:prstGeom prst="rect">
            <a:avLst/>
          </a:prstGeom>
          <a:noFill/>
        </p:spPr>
        <p:txBody>
          <a:bodyPr wrap="square">
            <a:spAutoFit/>
          </a:bodyPr>
          <a:lstStyle/>
          <a:p>
            <a:r>
              <a:rPr lang="en-GB" b="0" i="0" dirty="0">
                <a:solidFill>
                  <a:srgbClr val="131313"/>
                </a:solidFill>
                <a:effectLst/>
                <a:latin typeface="Poppins" panose="00000500000000000000" pitchFamily="2" charset="0"/>
              </a:rPr>
              <a:t>One possible solution is to adjust our deployments’ YAML files and add a </a:t>
            </a:r>
            <a:r>
              <a:rPr lang="en-GB" b="0" i="0" u="none" strike="noStrike" dirty="0">
                <a:solidFill>
                  <a:srgbClr val="0046E2"/>
                </a:solidFill>
                <a:effectLst/>
                <a:latin typeface="Poppins" panose="00000500000000000000" pitchFamily="2" charset="0"/>
                <a:hlinkClick r:id="rId2"/>
              </a:rPr>
              <a:t>toleration</a:t>
            </a:r>
            <a:r>
              <a:rPr lang="en-GB" b="0" i="0" dirty="0">
                <a:solidFill>
                  <a:srgbClr val="131313"/>
                </a:solidFill>
                <a:effectLst/>
                <a:latin typeface="Poppins" panose="00000500000000000000" pitchFamily="2" charset="0"/>
              </a:rPr>
              <a:t>, which will allow Pods to be scheduled on the tainted Node.</a:t>
            </a:r>
            <a:endParaRPr lang="en-US" dirty="0"/>
          </a:p>
        </p:txBody>
      </p:sp>
      <p:pic>
        <p:nvPicPr>
          <p:cNvPr id="6" name="Picture 5">
            <a:extLst>
              <a:ext uri="{FF2B5EF4-FFF2-40B4-BE49-F238E27FC236}">
                <a16:creationId xmlns:a16="http://schemas.microsoft.com/office/drawing/2014/main" id="{6063F8A9-8897-DCA7-FD83-61E75DDE9F3A}"/>
              </a:ext>
            </a:extLst>
          </p:cNvPr>
          <p:cNvPicPr>
            <a:picLocks noChangeAspect="1"/>
          </p:cNvPicPr>
          <p:nvPr/>
        </p:nvPicPr>
        <p:blipFill>
          <a:blip r:embed="rId3"/>
          <a:stretch>
            <a:fillRect/>
          </a:stretch>
        </p:blipFill>
        <p:spPr>
          <a:xfrm>
            <a:off x="263769" y="1143000"/>
            <a:ext cx="9548446" cy="5591908"/>
          </a:xfrm>
          <a:prstGeom prst="rect">
            <a:avLst/>
          </a:prstGeom>
        </p:spPr>
      </p:pic>
    </p:spTree>
    <p:extLst>
      <p:ext uri="{BB962C8B-B14F-4D97-AF65-F5344CB8AC3E}">
        <p14:creationId xmlns:p14="http://schemas.microsoft.com/office/powerpoint/2010/main" val="946902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2E0A9B-26C8-AA64-DB0C-7D54BD023DC8}"/>
              </a:ext>
            </a:extLst>
          </p:cNvPr>
          <p:cNvSpPr txBox="1"/>
          <p:nvPr/>
        </p:nvSpPr>
        <p:spPr>
          <a:xfrm>
            <a:off x="630481" y="318591"/>
            <a:ext cx="10931037" cy="646331"/>
          </a:xfrm>
          <a:prstGeom prst="rect">
            <a:avLst/>
          </a:prstGeom>
          <a:noFill/>
        </p:spPr>
        <p:txBody>
          <a:bodyPr wrap="square">
            <a:spAutoFit/>
          </a:bodyPr>
          <a:lstStyle/>
          <a:p>
            <a:r>
              <a:rPr lang="en-GB" b="0" i="0" dirty="0">
                <a:solidFill>
                  <a:srgbClr val="131313"/>
                </a:solidFill>
                <a:effectLst/>
                <a:latin typeface="Poppins" panose="00000500000000000000" pitchFamily="2" charset="0"/>
              </a:rPr>
              <a:t>However, if you don’t want to change your deployments and allow every workload to run on cheap nodes, you can do it by automatically un-tainting Spot Instance nodes. </a:t>
            </a:r>
            <a:endParaRPr lang="en-US" dirty="0"/>
          </a:p>
        </p:txBody>
      </p:sp>
      <p:pic>
        <p:nvPicPr>
          <p:cNvPr id="6" name="Picture 5">
            <a:extLst>
              <a:ext uri="{FF2B5EF4-FFF2-40B4-BE49-F238E27FC236}">
                <a16:creationId xmlns:a16="http://schemas.microsoft.com/office/drawing/2014/main" id="{15402B58-78B0-22C5-E545-E7482228434B}"/>
              </a:ext>
            </a:extLst>
          </p:cNvPr>
          <p:cNvPicPr>
            <a:picLocks noChangeAspect="1"/>
          </p:cNvPicPr>
          <p:nvPr/>
        </p:nvPicPr>
        <p:blipFill>
          <a:blip r:embed="rId2"/>
          <a:stretch>
            <a:fillRect/>
          </a:stretch>
        </p:blipFill>
        <p:spPr>
          <a:xfrm>
            <a:off x="4082562" y="964922"/>
            <a:ext cx="7315200" cy="5095875"/>
          </a:xfrm>
          <a:prstGeom prst="rect">
            <a:avLst/>
          </a:prstGeom>
        </p:spPr>
      </p:pic>
      <p:sp>
        <p:nvSpPr>
          <p:cNvPr id="8" name="TextBox 7">
            <a:extLst>
              <a:ext uri="{FF2B5EF4-FFF2-40B4-BE49-F238E27FC236}">
                <a16:creationId xmlns:a16="http://schemas.microsoft.com/office/drawing/2014/main" id="{D69CBD19-2F54-C68B-EFBD-990DCEF0B15F}"/>
              </a:ext>
            </a:extLst>
          </p:cNvPr>
          <p:cNvSpPr txBox="1"/>
          <p:nvPr/>
        </p:nvSpPr>
        <p:spPr>
          <a:xfrm>
            <a:off x="5114926" y="6170077"/>
            <a:ext cx="6097464" cy="369332"/>
          </a:xfrm>
          <a:prstGeom prst="rect">
            <a:avLst/>
          </a:prstGeom>
          <a:noFill/>
        </p:spPr>
        <p:txBody>
          <a:bodyPr wrap="square">
            <a:spAutoFit/>
          </a:bodyPr>
          <a:lstStyle/>
          <a:p>
            <a:r>
              <a:rPr lang="en-GB" b="1" dirty="0"/>
              <a:t>This way all pods will be able to utilize Spot Instance</a:t>
            </a:r>
            <a:endParaRPr lang="en-US" b="1" dirty="0"/>
          </a:p>
        </p:txBody>
      </p:sp>
    </p:spTree>
    <p:extLst>
      <p:ext uri="{BB962C8B-B14F-4D97-AF65-F5344CB8AC3E}">
        <p14:creationId xmlns:p14="http://schemas.microsoft.com/office/powerpoint/2010/main" val="248578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2E0A9B-26C8-AA64-DB0C-7D54BD023DC8}"/>
              </a:ext>
            </a:extLst>
          </p:cNvPr>
          <p:cNvSpPr txBox="1"/>
          <p:nvPr/>
        </p:nvSpPr>
        <p:spPr>
          <a:xfrm>
            <a:off x="568935" y="1030768"/>
            <a:ext cx="10931037" cy="646331"/>
          </a:xfrm>
          <a:prstGeom prst="rect">
            <a:avLst/>
          </a:prstGeom>
          <a:noFill/>
        </p:spPr>
        <p:txBody>
          <a:bodyPr wrap="square">
            <a:spAutoFit/>
          </a:bodyPr>
          <a:lstStyle/>
          <a:p>
            <a:r>
              <a:rPr lang="en-GB" dirty="0"/>
              <a:t>In scenarios where the application needs to rapidly scale, HPA may schedule more pods than the existing compute resources in the node pool can accommodate.</a:t>
            </a:r>
            <a:endParaRPr lang="en-US" dirty="0"/>
          </a:p>
        </p:txBody>
      </p:sp>
      <p:pic>
        <p:nvPicPr>
          <p:cNvPr id="2" name="Picture 1">
            <a:extLst>
              <a:ext uri="{FF2B5EF4-FFF2-40B4-BE49-F238E27FC236}">
                <a16:creationId xmlns:a16="http://schemas.microsoft.com/office/drawing/2014/main" id="{DD2617DF-A107-050C-B8F9-C3D2FEB2EA56}"/>
              </a:ext>
            </a:extLst>
          </p:cNvPr>
          <p:cNvPicPr>
            <a:picLocks noChangeAspect="1"/>
          </p:cNvPicPr>
          <p:nvPr/>
        </p:nvPicPr>
        <p:blipFill>
          <a:blip r:embed="rId2"/>
          <a:stretch>
            <a:fillRect/>
          </a:stretch>
        </p:blipFill>
        <p:spPr>
          <a:xfrm>
            <a:off x="441414" y="197744"/>
            <a:ext cx="4468755" cy="536494"/>
          </a:xfrm>
          <a:prstGeom prst="rect">
            <a:avLst/>
          </a:prstGeom>
        </p:spPr>
      </p:pic>
      <p:pic>
        <p:nvPicPr>
          <p:cNvPr id="3" name="Picture 2">
            <a:extLst>
              <a:ext uri="{FF2B5EF4-FFF2-40B4-BE49-F238E27FC236}">
                <a16:creationId xmlns:a16="http://schemas.microsoft.com/office/drawing/2014/main" id="{A6668DC9-790F-31D1-CA79-FE8E2FE37823}"/>
              </a:ext>
            </a:extLst>
          </p:cNvPr>
          <p:cNvPicPr>
            <a:picLocks noChangeAspect="1"/>
          </p:cNvPicPr>
          <p:nvPr/>
        </p:nvPicPr>
        <p:blipFill>
          <a:blip r:embed="rId3"/>
          <a:stretch>
            <a:fillRect/>
          </a:stretch>
        </p:blipFill>
        <p:spPr>
          <a:xfrm>
            <a:off x="568935" y="2123969"/>
            <a:ext cx="4913802" cy="2969009"/>
          </a:xfrm>
          <a:prstGeom prst="rect">
            <a:avLst/>
          </a:prstGeom>
        </p:spPr>
      </p:pic>
      <p:sp>
        <p:nvSpPr>
          <p:cNvPr id="4" name="TextBox 3">
            <a:extLst>
              <a:ext uri="{FF2B5EF4-FFF2-40B4-BE49-F238E27FC236}">
                <a16:creationId xmlns:a16="http://schemas.microsoft.com/office/drawing/2014/main" id="{16CF0A51-F662-DB27-4FEB-BB73455F16FA}"/>
              </a:ext>
            </a:extLst>
          </p:cNvPr>
          <p:cNvSpPr txBox="1"/>
          <p:nvPr/>
        </p:nvSpPr>
        <p:spPr>
          <a:xfrm>
            <a:off x="1600200" y="1742796"/>
            <a:ext cx="1881554" cy="461665"/>
          </a:xfrm>
          <a:prstGeom prst="rect">
            <a:avLst/>
          </a:prstGeom>
          <a:solidFill>
            <a:schemeClr val="tx2">
              <a:lumMod val="10000"/>
              <a:lumOff val="90000"/>
            </a:schemeClr>
          </a:solidFill>
        </p:spPr>
        <p:txBody>
          <a:bodyPr wrap="square" rtlCol="0">
            <a:spAutoFit/>
          </a:bodyPr>
          <a:lstStyle/>
          <a:p>
            <a:r>
              <a:rPr lang="en-US" sz="2400" b="1" dirty="0"/>
              <a:t>Solutions</a:t>
            </a:r>
          </a:p>
        </p:txBody>
      </p:sp>
      <p:sp>
        <p:nvSpPr>
          <p:cNvPr id="9" name="TextBox 8">
            <a:extLst>
              <a:ext uri="{FF2B5EF4-FFF2-40B4-BE49-F238E27FC236}">
                <a16:creationId xmlns:a16="http://schemas.microsoft.com/office/drawing/2014/main" id="{1CF97068-7F0E-C6AF-6BB5-C24EE550D03F}"/>
              </a:ext>
            </a:extLst>
          </p:cNvPr>
          <p:cNvSpPr txBox="1"/>
          <p:nvPr/>
        </p:nvSpPr>
        <p:spPr>
          <a:xfrm>
            <a:off x="7230207" y="1742796"/>
            <a:ext cx="1881554" cy="461665"/>
          </a:xfrm>
          <a:prstGeom prst="rect">
            <a:avLst/>
          </a:prstGeom>
          <a:solidFill>
            <a:schemeClr val="tx2">
              <a:lumMod val="10000"/>
              <a:lumOff val="90000"/>
            </a:schemeClr>
          </a:solidFill>
        </p:spPr>
        <p:txBody>
          <a:bodyPr wrap="square" rtlCol="0">
            <a:spAutoFit/>
          </a:bodyPr>
          <a:lstStyle/>
          <a:p>
            <a:r>
              <a:rPr lang="en-US" sz="2400" b="1" dirty="0"/>
              <a:t>Limitation</a:t>
            </a:r>
          </a:p>
        </p:txBody>
      </p:sp>
      <p:sp>
        <p:nvSpPr>
          <p:cNvPr id="10" name="TextBox 9">
            <a:extLst>
              <a:ext uri="{FF2B5EF4-FFF2-40B4-BE49-F238E27FC236}">
                <a16:creationId xmlns:a16="http://schemas.microsoft.com/office/drawing/2014/main" id="{9B6114CE-2D02-6CF8-1877-F13BEA0455C6}"/>
              </a:ext>
            </a:extLst>
          </p:cNvPr>
          <p:cNvSpPr txBox="1"/>
          <p:nvPr/>
        </p:nvSpPr>
        <p:spPr>
          <a:xfrm>
            <a:off x="6805247" y="2417885"/>
            <a:ext cx="4053253" cy="646331"/>
          </a:xfrm>
          <a:prstGeom prst="rect">
            <a:avLst/>
          </a:prstGeom>
          <a:noFill/>
          <a:ln>
            <a:solidFill>
              <a:schemeClr val="tx1"/>
            </a:solidFill>
          </a:ln>
        </p:spPr>
        <p:txBody>
          <a:bodyPr wrap="square" rtlCol="0">
            <a:spAutoFit/>
          </a:bodyPr>
          <a:lstStyle/>
          <a:p>
            <a:pPr marL="342900" indent="-342900">
              <a:buAutoNum type="arabicPeriod"/>
            </a:pPr>
            <a:r>
              <a:rPr lang="en-US" b="1" i="0" dirty="0">
                <a:solidFill>
                  <a:srgbClr val="0D0D0D"/>
                </a:solidFill>
                <a:effectLst/>
                <a:latin typeface="Söhne"/>
              </a:rPr>
              <a:t>Node Provisioning Time</a:t>
            </a:r>
            <a:endParaRPr lang="en-US" b="0" i="0" dirty="0">
              <a:solidFill>
                <a:srgbClr val="0D0D0D"/>
              </a:solidFill>
              <a:effectLst/>
              <a:latin typeface="Söhne"/>
            </a:endParaRPr>
          </a:p>
          <a:p>
            <a:pPr marL="342900" indent="-342900">
              <a:buAutoNum type="arabicPeriod"/>
            </a:pPr>
            <a:r>
              <a:rPr lang="en-US" b="1" i="0" dirty="0">
                <a:solidFill>
                  <a:srgbClr val="0D0D0D"/>
                </a:solidFill>
                <a:effectLst/>
                <a:latin typeface="Söhne"/>
              </a:rPr>
              <a:t>Delay in Pod Scheduling</a:t>
            </a:r>
            <a:r>
              <a:rPr lang="en-US" b="0" i="0" dirty="0">
                <a:solidFill>
                  <a:srgbClr val="0D0D0D"/>
                </a:solidFill>
                <a:effectLst/>
                <a:latin typeface="Söhne"/>
              </a:rPr>
              <a:t>:</a:t>
            </a:r>
            <a:endParaRPr lang="en-US" dirty="0"/>
          </a:p>
        </p:txBody>
      </p:sp>
    </p:spTree>
    <p:extLst>
      <p:ext uri="{BB962C8B-B14F-4D97-AF65-F5344CB8AC3E}">
        <p14:creationId xmlns:p14="http://schemas.microsoft.com/office/powerpoint/2010/main" val="1213970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82764-BAC1-C744-C1B0-CCBDE6960F6F}"/>
              </a:ext>
            </a:extLst>
          </p:cNvPr>
          <p:cNvSpPr>
            <a:spLocks noGrp="1"/>
          </p:cNvSpPr>
          <p:nvPr>
            <p:ph type="title"/>
          </p:nvPr>
        </p:nvSpPr>
        <p:spPr/>
        <p:txBody>
          <a:bodyPr/>
          <a:lstStyle/>
          <a:p>
            <a:r>
              <a:rPr lang="en-US" b="1" i="0" dirty="0">
                <a:solidFill>
                  <a:srgbClr val="161616"/>
                </a:solidFill>
                <a:effectLst/>
                <a:latin typeface="Segoe UI" panose="020B0502040204020203" pitchFamily="34" charset="0"/>
              </a:rPr>
              <a:t>Burst to Azure Container Instances (ACI)</a:t>
            </a:r>
            <a:br>
              <a:rPr lang="en-US" b="1" i="0" dirty="0">
                <a:solidFill>
                  <a:srgbClr val="161616"/>
                </a:solidFill>
                <a:effectLst/>
                <a:latin typeface="Segoe UI" panose="020B0502040204020203" pitchFamily="34" charset="0"/>
              </a:rPr>
            </a:br>
            <a:endParaRPr lang="en-US" dirty="0"/>
          </a:p>
        </p:txBody>
      </p:sp>
      <p:pic>
        <p:nvPicPr>
          <p:cNvPr id="4" name="Picture 3">
            <a:extLst>
              <a:ext uri="{FF2B5EF4-FFF2-40B4-BE49-F238E27FC236}">
                <a16:creationId xmlns:a16="http://schemas.microsoft.com/office/drawing/2014/main" id="{4F2AC491-2C23-4673-B399-A90392E77D58}"/>
              </a:ext>
            </a:extLst>
          </p:cNvPr>
          <p:cNvPicPr>
            <a:picLocks noChangeAspect="1"/>
          </p:cNvPicPr>
          <p:nvPr/>
        </p:nvPicPr>
        <p:blipFill>
          <a:blip r:embed="rId2"/>
          <a:stretch>
            <a:fillRect/>
          </a:stretch>
        </p:blipFill>
        <p:spPr>
          <a:xfrm>
            <a:off x="457200" y="4601308"/>
            <a:ext cx="7385538" cy="2133600"/>
          </a:xfrm>
          <a:prstGeom prst="rect">
            <a:avLst/>
          </a:prstGeom>
        </p:spPr>
      </p:pic>
      <p:sp>
        <p:nvSpPr>
          <p:cNvPr id="6" name="TextBox 5">
            <a:extLst>
              <a:ext uri="{FF2B5EF4-FFF2-40B4-BE49-F238E27FC236}">
                <a16:creationId xmlns:a16="http://schemas.microsoft.com/office/drawing/2014/main" id="{828DD4FC-0A22-DFDE-75EC-160ED81C4A04}"/>
              </a:ext>
            </a:extLst>
          </p:cNvPr>
          <p:cNvSpPr txBox="1"/>
          <p:nvPr/>
        </p:nvSpPr>
        <p:spPr>
          <a:xfrm>
            <a:off x="580292" y="1055955"/>
            <a:ext cx="10541977" cy="2308324"/>
          </a:xfrm>
          <a:prstGeom prst="rect">
            <a:avLst/>
          </a:prstGeom>
          <a:noFill/>
        </p:spPr>
        <p:txBody>
          <a:bodyPr wrap="square">
            <a:spAutoFit/>
          </a:bodyPr>
          <a:lstStyle/>
          <a:p>
            <a:pPr marL="285750" indent="-285750">
              <a:buFont typeface="Arial" panose="020B0604020202020204" pitchFamily="34" charset="0"/>
              <a:buChar char="•"/>
            </a:pPr>
            <a:r>
              <a:rPr lang="en-GB" b="1" i="0" dirty="0">
                <a:solidFill>
                  <a:srgbClr val="161616"/>
                </a:solidFill>
                <a:effectLst/>
                <a:latin typeface="Segoe UI" panose="020B0502040204020203" pitchFamily="34" charset="0"/>
              </a:rPr>
              <a:t>ACI lets you quickly deploy container instances without extra infrastructure overhead. When you connect with AKS, ACI becomes a secured, logical extension of your AKS cluster.</a:t>
            </a:r>
          </a:p>
          <a:p>
            <a:pPr marL="285750" indent="-285750">
              <a:buFont typeface="Arial" panose="020B0604020202020204" pitchFamily="34" charset="0"/>
              <a:buChar char="•"/>
            </a:pPr>
            <a:endParaRPr lang="en-GB" b="1" i="0" dirty="0">
              <a:solidFill>
                <a:srgbClr val="161616"/>
              </a:solidFill>
              <a:effectLst/>
              <a:latin typeface="Segoe UI" panose="020B0502040204020203" pitchFamily="34" charset="0"/>
            </a:endParaRPr>
          </a:p>
          <a:p>
            <a:endParaRPr lang="en-GB" b="1" i="0" dirty="0">
              <a:solidFill>
                <a:srgbClr val="161616"/>
              </a:solidFill>
              <a:effectLst/>
              <a:latin typeface="Segoe UI" panose="020B0502040204020203" pitchFamily="34" charset="0"/>
            </a:endParaRPr>
          </a:p>
          <a:p>
            <a:pPr marL="285750" indent="-285750">
              <a:buFont typeface="Arial" panose="020B0604020202020204" pitchFamily="34" charset="0"/>
              <a:buChar char="•"/>
            </a:pPr>
            <a:r>
              <a:rPr lang="en-GB" b="1" i="0" dirty="0">
                <a:solidFill>
                  <a:srgbClr val="161616"/>
                </a:solidFill>
                <a:effectLst/>
                <a:latin typeface="Segoe UI" panose="020B0502040204020203" pitchFamily="34" charset="0"/>
              </a:rPr>
              <a:t> The </a:t>
            </a:r>
            <a:r>
              <a:rPr lang="en-GB" b="1" i="0" u="none" strike="noStrike" dirty="0">
                <a:effectLst/>
                <a:latin typeface="Segoe UI" panose="020B0502040204020203" pitchFamily="34" charset="0"/>
                <a:hlinkClick r:id="rId3"/>
              </a:rPr>
              <a:t>virtual nodes</a:t>
            </a:r>
            <a:r>
              <a:rPr lang="en-GB" b="1" i="0" dirty="0">
                <a:solidFill>
                  <a:srgbClr val="161616"/>
                </a:solidFill>
                <a:effectLst/>
                <a:latin typeface="Segoe UI" panose="020B0502040204020203" pitchFamily="34" charset="0"/>
              </a:rPr>
              <a:t> component, which is based on </a:t>
            </a:r>
            <a:r>
              <a:rPr lang="en-GB" b="1" i="0" u="none" strike="noStrike" dirty="0">
                <a:effectLst/>
                <a:latin typeface="Segoe UI" panose="020B0502040204020203" pitchFamily="34" charset="0"/>
                <a:hlinkClick r:id="rId4"/>
              </a:rPr>
              <a:t>virtual </a:t>
            </a:r>
            <a:r>
              <a:rPr lang="en-GB" b="1" i="0" u="none" strike="noStrike" dirty="0" err="1">
                <a:effectLst/>
                <a:latin typeface="Segoe UI" panose="020B0502040204020203" pitchFamily="34" charset="0"/>
                <a:hlinkClick r:id="rId4"/>
              </a:rPr>
              <a:t>Kubelet</a:t>
            </a:r>
            <a:r>
              <a:rPr lang="en-GB" b="1" i="0" dirty="0">
                <a:solidFill>
                  <a:srgbClr val="161616"/>
                </a:solidFill>
                <a:effectLst/>
                <a:latin typeface="Segoe UI" panose="020B0502040204020203" pitchFamily="34" charset="0"/>
              </a:rPr>
              <a:t>, is installed in your AKS cluster that presents ACI as a virtual Kubernetes node. Kubernetes can then schedule pods that run as ACI instances through virtual nodes, not as pods on VM nodes directly in your AKS cluster.</a:t>
            </a:r>
            <a:endParaRPr lang="en-GB" b="1" dirty="0"/>
          </a:p>
        </p:txBody>
      </p:sp>
    </p:spTree>
    <p:extLst>
      <p:ext uri="{BB962C8B-B14F-4D97-AF65-F5344CB8AC3E}">
        <p14:creationId xmlns:p14="http://schemas.microsoft.com/office/powerpoint/2010/main" val="2164698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6DBC6C84-A2E5-900A-6D60-77E103E97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6688"/>
            <a:ext cx="12192000" cy="6523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559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6B3455-99E7-B812-9543-6373B8A834E3}"/>
              </a:ext>
            </a:extLst>
          </p:cNvPr>
          <p:cNvSpPr>
            <a:spLocks noGrp="1"/>
          </p:cNvSpPr>
          <p:nvPr>
            <p:ph type="title"/>
          </p:nvPr>
        </p:nvSpPr>
        <p:spPr>
          <a:xfrm>
            <a:off x="236641" y="207719"/>
            <a:ext cx="11222610" cy="515443"/>
          </a:xfrm>
        </p:spPr>
        <p:txBody>
          <a:bodyPr/>
          <a:lstStyle/>
          <a:p>
            <a:r>
              <a:rPr lang="en-US" dirty="0"/>
              <a:t>POD workload auto scale on basic of </a:t>
            </a:r>
            <a:r>
              <a:rPr lang="en-GB" dirty="0"/>
              <a:t>on specific metrics:</a:t>
            </a:r>
          </a:p>
        </p:txBody>
      </p:sp>
      <p:graphicFrame>
        <p:nvGraphicFramePr>
          <p:cNvPr id="5" name="Diagram 4">
            <a:extLst>
              <a:ext uri="{FF2B5EF4-FFF2-40B4-BE49-F238E27FC236}">
                <a16:creationId xmlns:a16="http://schemas.microsoft.com/office/drawing/2014/main" id="{6CDEE359-2670-6B33-995F-F35BDAD91DB2}"/>
              </a:ext>
            </a:extLst>
          </p:cNvPr>
          <p:cNvGraphicFramePr/>
          <p:nvPr>
            <p:extLst>
              <p:ext uri="{D42A27DB-BD31-4B8C-83A1-F6EECF244321}">
                <p14:modId xmlns:p14="http://schemas.microsoft.com/office/powerpoint/2010/main" val="4223113494"/>
              </p:ext>
            </p:extLst>
          </p:nvPr>
        </p:nvGraphicFramePr>
        <p:xfrm>
          <a:off x="50883" y="633046"/>
          <a:ext cx="12141117" cy="7025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8607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59DBB8-F862-E1A8-7EE8-232C20477907}"/>
              </a:ext>
            </a:extLst>
          </p:cNvPr>
          <p:cNvSpPr>
            <a:spLocks noGrp="1"/>
          </p:cNvSpPr>
          <p:nvPr>
            <p:ph type="title"/>
          </p:nvPr>
        </p:nvSpPr>
        <p:spPr>
          <a:xfrm>
            <a:off x="581340" y="3514705"/>
            <a:ext cx="6472474" cy="565091"/>
          </a:xfrm>
        </p:spPr>
        <p:txBody>
          <a:bodyPr/>
          <a:lstStyle/>
          <a:p>
            <a:pPr algn="l"/>
            <a:r>
              <a:rPr lang="en-US" b="1" i="0" dirty="0">
                <a:solidFill>
                  <a:srgbClr val="242424"/>
                </a:solidFill>
                <a:effectLst/>
                <a:latin typeface="sohne"/>
              </a:rPr>
              <a:t>Horizontal POD Autoscaling</a:t>
            </a:r>
          </a:p>
        </p:txBody>
      </p:sp>
    </p:spTree>
    <p:extLst>
      <p:ext uri="{BB962C8B-B14F-4D97-AF65-F5344CB8AC3E}">
        <p14:creationId xmlns:p14="http://schemas.microsoft.com/office/powerpoint/2010/main" val="760392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3EFCAEC9-B063-1D5B-D49A-AB19F35ED9BE}"/>
              </a:ext>
            </a:extLst>
          </p:cNvPr>
          <p:cNvGraphicFramePr/>
          <p:nvPr>
            <p:extLst>
              <p:ext uri="{D42A27DB-BD31-4B8C-83A1-F6EECF244321}">
                <p14:modId xmlns:p14="http://schemas.microsoft.com/office/powerpoint/2010/main" val="722080374"/>
              </p:ext>
            </p:extLst>
          </p:nvPr>
        </p:nvGraphicFramePr>
        <p:xfrm>
          <a:off x="2573947" y="931873"/>
          <a:ext cx="6772275" cy="4818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3270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327ADD-C8F8-752C-E9AD-6CFFDEBC000E}"/>
              </a:ext>
            </a:extLst>
          </p:cNvPr>
          <p:cNvSpPr txBox="1"/>
          <p:nvPr/>
        </p:nvSpPr>
        <p:spPr>
          <a:xfrm>
            <a:off x="272562" y="1028343"/>
            <a:ext cx="11113476" cy="4524315"/>
          </a:xfrm>
          <a:prstGeom prst="rect">
            <a:avLst/>
          </a:prstGeom>
          <a:noFill/>
        </p:spPr>
        <p:txBody>
          <a:bodyPr wrap="square">
            <a:spAutoFit/>
          </a:bodyPr>
          <a:lstStyle/>
          <a:p>
            <a:pPr algn="l"/>
            <a:r>
              <a:rPr lang="en-GB" b="0" i="0" dirty="0">
                <a:effectLst/>
                <a:latin typeface="Cabin"/>
              </a:rPr>
              <a:t>Horizontal autoscaling in Azure Kubernetes Services (AKS) offers a number of benefits, including:</a:t>
            </a:r>
          </a:p>
          <a:p>
            <a:pPr algn="l"/>
            <a:endParaRPr lang="en-GB" b="0" i="0" dirty="0">
              <a:effectLst/>
              <a:latin typeface="Cabin"/>
            </a:endParaRPr>
          </a:p>
          <a:p>
            <a:pPr algn="l">
              <a:buFont typeface="Arial" panose="020B0604020202020204" pitchFamily="34" charset="0"/>
              <a:buChar char="•"/>
            </a:pPr>
            <a:r>
              <a:rPr lang="en-GB" b="1" i="0" dirty="0">
                <a:effectLst/>
                <a:latin typeface="Cabin"/>
              </a:rPr>
              <a:t>Scalability: </a:t>
            </a:r>
            <a:r>
              <a:rPr lang="en-GB" b="0" i="0" dirty="0">
                <a:effectLst/>
                <a:latin typeface="Cabin"/>
              </a:rPr>
              <a:t>AKS can automatically increase or decrease the number of PODs in a cluster based on workload demands, ensuring that resources are always available when needed.</a:t>
            </a:r>
          </a:p>
          <a:p>
            <a:pPr algn="l"/>
            <a:endParaRPr lang="en-GB" b="0" i="0" dirty="0">
              <a:effectLst/>
              <a:latin typeface="Cabin"/>
            </a:endParaRPr>
          </a:p>
          <a:p>
            <a:pPr algn="l">
              <a:buFont typeface="Arial" panose="020B0604020202020204" pitchFamily="34" charset="0"/>
              <a:buChar char="•"/>
            </a:pPr>
            <a:r>
              <a:rPr lang="en-GB" b="1" i="0" dirty="0">
                <a:effectLst/>
                <a:latin typeface="Cabin"/>
              </a:rPr>
              <a:t>Improved performance:</a:t>
            </a:r>
            <a:r>
              <a:rPr lang="en-GB" b="0" i="0" dirty="0">
                <a:effectLst/>
                <a:latin typeface="Cabin"/>
              </a:rPr>
              <a:t> Horizontal autoscaling ensures that the cluster can handle sudden spikes in traffic and reduce latency for users.</a:t>
            </a:r>
          </a:p>
          <a:p>
            <a:pPr algn="l"/>
            <a:endParaRPr lang="en-GB" b="0" i="0" dirty="0">
              <a:effectLst/>
              <a:latin typeface="Cabin"/>
            </a:endParaRPr>
          </a:p>
          <a:p>
            <a:pPr algn="l">
              <a:buFont typeface="Arial" panose="020B0604020202020204" pitchFamily="34" charset="0"/>
              <a:buChar char="•"/>
            </a:pPr>
            <a:r>
              <a:rPr lang="en-GB" b="1" i="0" dirty="0">
                <a:effectLst/>
                <a:latin typeface="Cabin"/>
              </a:rPr>
              <a:t>Cost optimization:</a:t>
            </a:r>
            <a:r>
              <a:rPr lang="en-GB" b="0" i="0" dirty="0">
                <a:effectLst/>
                <a:latin typeface="Cabin"/>
              </a:rPr>
              <a:t> By scaling PODs up or down as needed, you can avoid paying for unused resources and optimize costs.</a:t>
            </a:r>
          </a:p>
          <a:p>
            <a:pPr algn="l"/>
            <a:endParaRPr lang="en-GB" b="0" i="0" dirty="0">
              <a:effectLst/>
              <a:latin typeface="Cabin"/>
            </a:endParaRPr>
          </a:p>
          <a:p>
            <a:pPr algn="l">
              <a:buFont typeface="Arial" panose="020B0604020202020204" pitchFamily="34" charset="0"/>
              <a:buChar char="•"/>
            </a:pPr>
            <a:r>
              <a:rPr lang="en-GB" b="1" i="0" dirty="0">
                <a:effectLst/>
                <a:latin typeface="Cabin"/>
              </a:rPr>
              <a:t>Improved availability:</a:t>
            </a:r>
            <a:r>
              <a:rPr lang="en-GB" b="0" i="0" dirty="0">
                <a:effectLst/>
                <a:latin typeface="Cabin"/>
              </a:rPr>
              <a:t> If a node fails, AKS can automatically replace it, improving the overall reliability and availability of your application.</a:t>
            </a:r>
          </a:p>
          <a:p>
            <a:pPr algn="l">
              <a:buFont typeface="Arial" panose="020B0604020202020204" pitchFamily="34" charset="0"/>
              <a:buChar char="•"/>
            </a:pPr>
            <a:endParaRPr lang="en-GB" b="0" i="0" dirty="0">
              <a:effectLst/>
              <a:latin typeface="Cabin"/>
            </a:endParaRPr>
          </a:p>
          <a:p>
            <a:pPr algn="l">
              <a:buFont typeface="Arial" panose="020B0604020202020204" pitchFamily="34" charset="0"/>
              <a:buChar char="•"/>
            </a:pPr>
            <a:r>
              <a:rPr lang="en-GB" b="1" i="0" dirty="0">
                <a:effectLst/>
                <a:latin typeface="Cabin"/>
              </a:rPr>
              <a:t>Automation: </a:t>
            </a:r>
            <a:r>
              <a:rPr lang="en-GB" b="0" i="0" dirty="0">
                <a:effectLst/>
                <a:latin typeface="Cabin"/>
              </a:rPr>
              <a:t>The entire process of scaling is automated, reducing the need for manual intervention and minimizing the risk of errors.</a:t>
            </a:r>
          </a:p>
        </p:txBody>
      </p:sp>
      <p:sp>
        <p:nvSpPr>
          <p:cNvPr id="5" name="TextBox 4">
            <a:extLst>
              <a:ext uri="{FF2B5EF4-FFF2-40B4-BE49-F238E27FC236}">
                <a16:creationId xmlns:a16="http://schemas.microsoft.com/office/drawing/2014/main" id="{33E6C38E-A250-12DB-3695-7001D1674B43}"/>
              </a:ext>
            </a:extLst>
          </p:cNvPr>
          <p:cNvSpPr txBox="1"/>
          <p:nvPr/>
        </p:nvSpPr>
        <p:spPr>
          <a:xfrm>
            <a:off x="463794" y="202195"/>
            <a:ext cx="6097464" cy="461665"/>
          </a:xfrm>
          <a:prstGeom prst="rect">
            <a:avLst/>
          </a:prstGeom>
          <a:noFill/>
        </p:spPr>
        <p:txBody>
          <a:bodyPr wrap="square">
            <a:spAutoFit/>
          </a:bodyPr>
          <a:lstStyle/>
          <a:p>
            <a:r>
              <a:rPr lang="en-US" sz="2400" b="1" dirty="0"/>
              <a:t>Benefits of horizontal autoscaling</a:t>
            </a:r>
          </a:p>
        </p:txBody>
      </p:sp>
    </p:spTree>
    <p:extLst>
      <p:ext uri="{BB962C8B-B14F-4D97-AF65-F5344CB8AC3E}">
        <p14:creationId xmlns:p14="http://schemas.microsoft.com/office/powerpoint/2010/main" val="36941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A5DEC5-6E01-0A9E-01FA-09475F8094FC}"/>
              </a:ext>
            </a:extLst>
          </p:cNvPr>
          <p:cNvSpPr txBox="1"/>
          <p:nvPr/>
        </p:nvSpPr>
        <p:spPr>
          <a:xfrm>
            <a:off x="393456" y="1720840"/>
            <a:ext cx="10166106" cy="3724096"/>
          </a:xfrm>
          <a:prstGeom prst="rect">
            <a:avLst/>
          </a:prstGeom>
          <a:noFill/>
        </p:spPr>
        <p:txBody>
          <a:bodyPr wrap="square">
            <a:spAutoFit/>
          </a:bodyPr>
          <a:lstStyle/>
          <a:p>
            <a:pPr algn="l"/>
            <a:r>
              <a:rPr lang="en-GB" b="0" i="0" dirty="0">
                <a:effectLst/>
                <a:latin typeface="Cabin"/>
              </a:rPr>
              <a:t>Horizontal POD </a:t>
            </a:r>
            <a:r>
              <a:rPr lang="en-GB" b="0" i="0" dirty="0" err="1">
                <a:effectLst/>
                <a:latin typeface="Cabin"/>
              </a:rPr>
              <a:t>Autoscaler</a:t>
            </a:r>
            <a:r>
              <a:rPr lang="en-GB" b="0" i="0" dirty="0">
                <a:effectLst/>
                <a:latin typeface="Cabin"/>
              </a:rPr>
              <a:t> works in this fashion:</a:t>
            </a:r>
            <a:endParaRPr lang="en-GB" dirty="0">
              <a:latin typeface="Cabin"/>
            </a:endParaRPr>
          </a:p>
          <a:p>
            <a:pPr algn="l"/>
            <a:endParaRPr lang="en-GB" b="0" i="0" dirty="0">
              <a:effectLst/>
              <a:latin typeface="Cabin"/>
            </a:endParaRPr>
          </a:p>
          <a:p>
            <a:pPr algn="l">
              <a:buFont typeface="Arial" panose="020B0604020202020204" pitchFamily="34" charset="0"/>
              <a:buChar char="•"/>
            </a:pPr>
            <a:r>
              <a:rPr lang="en-GB" sz="2000" b="1" i="0" dirty="0">
                <a:effectLst/>
                <a:latin typeface="Cabin"/>
              </a:rPr>
              <a:t>Horizontal Pod </a:t>
            </a:r>
            <a:r>
              <a:rPr lang="en-GB" sz="2000" b="1" i="0" dirty="0" err="1">
                <a:effectLst/>
                <a:latin typeface="Cabin"/>
              </a:rPr>
              <a:t>Autoscaler</a:t>
            </a:r>
            <a:r>
              <a:rPr lang="en-GB" sz="2000" b="1" i="0" dirty="0">
                <a:effectLst/>
                <a:latin typeface="Cabin"/>
              </a:rPr>
              <a:t> (HPA) automatically adjusts the number of pods in a deployment, replication controller, or replica set, stateful set depending on the CPU utilization of those resources.</a:t>
            </a:r>
          </a:p>
          <a:p>
            <a:pPr algn="l"/>
            <a:endParaRPr lang="en-GB" sz="2000" b="1" i="0" dirty="0">
              <a:effectLst/>
              <a:latin typeface="Cabin"/>
            </a:endParaRPr>
          </a:p>
          <a:p>
            <a:pPr algn="l">
              <a:buFont typeface="Arial" panose="020B0604020202020204" pitchFamily="34" charset="0"/>
              <a:buChar char="•"/>
            </a:pPr>
            <a:r>
              <a:rPr lang="en-GB" sz="2000" b="1" i="0" dirty="0">
                <a:effectLst/>
                <a:latin typeface="Cabin"/>
              </a:rPr>
              <a:t>By setting a target CPU usage percentage, the HPA automatically adds or removes pods to meet that goal.</a:t>
            </a:r>
          </a:p>
          <a:p>
            <a:pPr algn="l"/>
            <a:endParaRPr lang="en-GB" sz="2000" b="1" i="0" dirty="0">
              <a:effectLst/>
              <a:latin typeface="Cabin"/>
            </a:endParaRPr>
          </a:p>
          <a:p>
            <a:pPr algn="l">
              <a:buFont typeface="Arial" panose="020B0604020202020204" pitchFamily="34" charset="0"/>
              <a:buChar char="•"/>
            </a:pPr>
            <a:r>
              <a:rPr lang="en-GB" sz="2000" b="1" i="0" dirty="0">
                <a:effectLst/>
                <a:latin typeface="Cabin"/>
              </a:rPr>
              <a:t>Kubernetes metrics server is used by the HPA to verify CPU metrics for each pod.</a:t>
            </a:r>
          </a:p>
          <a:p>
            <a:pPr algn="l">
              <a:buFont typeface="Arial" panose="020B0604020202020204" pitchFamily="34" charset="0"/>
              <a:buChar char="•"/>
            </a:pPr>
            <a:r>
              <a:rPr lang="en-GB" sz="2000" b="1" i="0" dirty="0">
                <a:effectLst/>
                <a:latin typeface="Cabin"/>
              </a:rPr>
              <a:t>The HPA does not need to be manually installed – it is available as an API resource in Kubernetes by default.</a:t>
            </a:r>
          </a:p>
        </p:txBody>
      </p:sp>
      <p:sp>
        <p:nvSpPr>
          <p:cNvPr id="9" name="TextBox 8">
            <a:extLst>
              <a:ext uri="{FF2B5EF4-FFF2-40B4-BE49-F238E27FC236}">
                <a16:creationId xmlns:a16="http://schemas.microsoft.com/office/drawing/2014/main" id="{7A9A2F79-1EE3-DD24-463D-3D4BC06A2C38}"/>
              </a:ext>
            </a:extLst>
          </p:cNvPr>
          <p:cNvSpPr txBox="1"/>
          <p:nvPr/>
        </p:nvSpPr>
        <p:spPr>
          <a:xfrm>
            <a:off x="393456" y="430795"/>
            <a:ext cx="8240590" cy="461665"/>
          </a:xfrm>
          <a:prstGeom prst="rect">
            <a:avLst/>
          </a:prstGeom>
          <a:noFill/>
        </p:spPr>
        <p:txBody>
          <a:bodyPr wrap="square">
            <a:spAutoFit/>
          </a:bodyPr>
          <a:lstStyle/>
          <a:p>
            <a:r>
              <a:rPr lang="en-GB" sz="2400" b="1" dirty="0"/>
              <a:t>How does Horizontal Pod </a:t>
            </a:r>
            <a:r>
              <a:rPr lang="en-GB" sz="2400" b="1" dirty="0" err="1"/>
              <a:t>Autoscaler</a:t>
            </a:r>
            <a:r>
              <a:rPr lang="en-GB" sz="2400" b="1" dirty="0"/>
              <a:t> works?</a:t>
            </a:r>
          </a:p>
        </p:txBody>
      </p:sp>
    </p:spTree>
    <p:extLst>
      <p:ext uri="{BB962C8B-B14F-4D97-AF65-F5344CB8AC3E}">
        <p14:creationId xmlns:p14="http://schemas.microsoft.com/office/powerpoint/2010/main" val="25212896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BAC10564-F6C3-8E31-8904-507917CE3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801"/>
            <a:ext cx="11139854" cy="6074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4673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53197E-4D88-64CB-AD7D-59E201E61A81}"/>
              </a:ext>
            </a:extLst>
          </p:cNvPr>
          <p:cNvSpPr txBox="1"/>
          <p:nvPr/>
        </p:nvSpPr>
        <p:spPr>
          <a:xfrm>
            <a:off x="490171" y="448380"/>
            <a:ext cx="4899514" cy="307777"/>
          </a:xfrm>
          <a:prstGeom prst="rect">
            <a:avLst/>
          </a:prstGeom>
          <a:noFill/>
        </p:spPr>
        <p:txBody>
          <a:bodyPr wrap="square">
            <a:spAutoFit/>
          </a:bodyPr>
          <a:lstStyle/>
          <a:p>
            <a:r>
              <a:rPr lang="en-US" sz="1400" b="1" dirty="0"/>
              <a:t>1. Create a manifest file to define </a:t>
            </a:r>
            <a:r>
              <a:rPr lang="en-US" sz="1400" b="1" dirty="0" err="1"/>
              <a:t>Autoscaler</a:t>
            </a:r>
            <a:r>
              <a:rPr lang="en-US" sz="1400" b="1" dirty="0"/>
              <a:t> behavior:</a:t>
            </a:r>
          </a:p>
        </p:txBody>
      </p:sp>
      <p:pic>
        <p:nvPicPr>
          <p:cNvPr id="5" name="Picture 4">
            <a:extLst>
              <a:ext uri="{FF2B5EF4-FFF2-40B4-BE49-F238E27FC236}">
                <a16:creationId xmlns:a16="http://schemas.microsoft.com/office/drawing/2014/main" id="{EE99F623-CF98-3D5A-52F0-73E752D15048}"/>
              </a:ext>
            </a:extLst>
          </p:cNvPr>
          <p:cNvPicPr>
            <a:picLocks noChangeAspect="1"/>
          </p:cNvPicPr>
          <p:nvPr/>
        </p:nvPicPr>
        <p:blipFill>
          <a:blip r:embed="rId3"/>
          <a:stretch>
            <a:fillRect/>
          </a:stretch>
        </p:blipFill>
        <p:spPr>
          <a:xfrm>
            <a:off x="582808" y="984915"/>
            <a:ext cx="4745329" cy="4564309"/>
          </a:xfrm>
          <a:prstGeom prst="rect">
            <a:avLst/>
          </a:prstGeom>
        </p:spPr>
      </p:pic>
      <p:pic>
        <p:nvPicPr>
          <p:cNvPr id="7" name="Picture 6">
            <a:extLst>
              <a:ext uri="{FF2B5EF4-FFF2-40B4-BE49-F238E27FC236}">
                <a16:creationId xmlns:a16="http://schemas.microsoft.com/office/drawing/2014/main" id="{CCF492FE-FD3A-565B-02CF-952E99D5F844}"/>
              </a:ext>
            </a:extLst>
          </p:cNvPr>
          <p:cNvPicPr>
            <a:picLocks noChangeAspect="1"/>
          </p:cNvPicPr>
          <p:nvPr/>
        </p:nvPicPr>
        <p:blipFill>
          <a:blip r:embed="rId4"/>
          <a:stretch>
            <a:fillRect/>
          </a:stretch>
        </p:blipFill>
        <p:spPr>
          <a:xfrm>
            <a:off x="6612213" y="1214440"/>
            <a:ext cx="4996979" cy="1871660"/>
          </a:xfrm>
          <a:prstGeom prst="rect">
            <a:avLst/>
          </a:prstGeom>
        </p:spPr>
      </p:pic>
      <p:sp>
        <p:nvSpPr>
          <p:cNvPr id="9" name="TextBox 8">
            <a:extLst>
              <a:ext uri="{FF2B5EF4-FFF2-40B4-BE49-F238E27FC236}">
                <a16:creationId xmlns:a16="http://schemas.microsoft.com/office/drawing/2014/main" id="{A93C9096-DBF1-33C6-37EF-2AE13D4350B4}"/>
              </a:ext>
            </a:extLst>
          </p:cNvPr>
          <p:cNvSpPr txBox="1"/>
          <p:nvPr/>
        </p:nvSpPr>
        <p:spPr>
          <a:xfrm>
            <a:off x="6257926" y="417602"/>
            <a:ext cx="6097464" cy="307777"/>
          </a:xfrm>
          <a:prstGeom prst="rect">
            <a:avLst/>
          </a:prstGeom>
          <a:noFill/>
        </p:spPr>
        <p:txBody>
          <a:bodyPr wrap="square">
            <a:spAutoFit/>
          </a:bodyPr>
          <a:lstStyle/>
          <a:p>
            <a:r>
              <a:rPr lang="en-GB" sz="1400" b="1" dirty="0"/>
              <a:t>2. Define the resource info while creating the YAML</a:t>
            </a:r>
          </a:p>
        </p:txBody>
      </p:sp>
      <p:sp>
        <p:nvSpPr>
          <p:cNvPr id="11" name="TextBox 10">
            <a:extLst>
              <a:ext uri="{FF2B5EF4-FFF2-40B4-BE49-F238E27FC236}">
                <a16:creationId xmlns:a16="http://schemas.microsoft.com/office/drawing/2014/main" id="{AE6C50E6-228F-F772-5928-9C6F17EB486E}"/>
              </a:ext>
            </a:extLst>
          </p:cNvPr>
          <p:cNvSpPr txBox="1"/>
          <p:nvPr/>
        </p:nvSpPr>
        <p:spPr>
          <a:xfrm>
            <a:off x="855052" y="5709245"/>
            <a:ext cx="6176596" cy="369332"/>
          </a:xfrm>
          <a:prstGeom prst="rect">
            <a:avLst/>
          </a:prstGeom>
          <a:noFill/>
        </p:spPr>
        <p:txBody>
          <a:bodyPr wrap="square">
            <a:spAutoFit/>
          </a:bodyPr>
          <a:lstStyle/>
          <a:p>
            <a:r>
              <a:rPr lang="en-GB" dirty="0" err="1">
                <a:solidFill>
                  <a:srgbClr val="C00000"/>
                </a:solidFill>
              </a:rPr>
              <a:t>kubectl</a:t>
            </a:r>
            <a:r>
              <a:rPr lang="en-GB" dirty="0">
                <a:solidFill>
                  <a:srgbClr val="C00000"/>
                </a:solidFill>
              </a:rPr>
              <a:t> apply -f </a:t>
            </a:r>
            <a:r>
              <a:rPr lang="en-GB" dirty="0" err="1">
                <a:solidFill>
                  <a:srgbClr val="C00000"/>
                </a:solidFill>
              </a:rPr>
              <a:t>manifest.yaml</a:t>
            </a:r>
            <a:endParaRPr lang="en-US" dirty="0">
              <a:solidFill>
                <a:srgbClr val="C00000"/>
              </a:solidFill>
            </a:endParaRPr>
          </a:p>
        </p:txBody>
      </p:sp>
      <p:sp>
        <p:nvSpPr>
          <p:cNvPr id="21" name="TextBox 20">
            <a:extLst>
              <a:ext uri="{FF2B5EF4-FFF2-40B4-BE49-F238E27FC236}">
                <a16:creationId xmlns:a16="http://schemas.microsoft.com/office/drawing/2014/main" id="{431A6C97-998F-23B1-2388-D079C33A53A7}"/>
              </a:ext>
            </a:extLst>
          </p:cNvPr>
          <p:cNvSpPr txBox="1"/>
          <p:nvPr/>
        </p:nvSpPr>
        <p:spPr>
          <a:xfrm>
            <a:off x="4563208" y="3429000"/>
            <a:ext cx="7532809" cy="1692771"/>
          </a:xfrm>
          <a:prstGeom prst="rect">
            <a:avLst/>
          </a:prstGeom>
          <a:noFill/>
          <a:ln>
            <a:solidFill>
              <a:schemeClr val="tx1"/>
            </a:solidFill>
          </a:ln>
        </p:spPr>
        <p:txBody>
          <a:bodyPr wrap="square">
            <a:spAutoFit/>
          </a:bodyPr>
          <a:lstStyle/>
          <a:p>
            <a:r>
              <a:rPr lang="en-GB" b="1" dirty="0"/>
              <a:t>Enable horizontal pod autoscaling via </a:t>
            </a:r>
            <a:r>
              <a:rPr lang="en-GB" b="1" dirty="0" err="1"/>
              <a:t>kubectl</a:t>
            </a:r>
            <a:endParaRPr lang="en-GB" b="1" dirty="0"/>
          </a:p>
          <a:p>
            <a:r>
              <a:rPr lang="en-GB" dirty="0"/>
              <a:t>This option is most suitable if you have not defined it in the YAML file while creating it: Here is the example:</a:t>
            </a:r>
          </a:p>
          <a:p>
            <a:endParaRPr lang="en-GB" dirty="0"/>
          </a:p>
          <a:p>
            <a:endParaRPr lang="en-GB" dirty="0"/>
          </a:p>
          <a:p>
            <a:r>
              <a:rPr lang="en-GB" sz="1400" b="1" dirty="0" err="1">
                <a:solidFill>
                  <a:srgbClr val="C00000"/>
                </a:solidFill>
              </a:rPr>
              <a:t>kubectl</a:t>
            </a:r>
            <a:r>
              <a:rPr lang="en-GB" sz="1400" b="1" dirty="0">
                <a:solidFill>
                  <a:srgbClr val="C00000"/>
                </a:solidFill>
              </a:rPr>
              <a:t> </a:t>
            </a:r>
            <a:r>
              <a:rPr lang="en-GB" sz="1400" b="1" dirty="0" err="1">
                <a:solidFill>
                  <a:srgbClr val="C00000"/>
                </a:solidFill>
              </a:rPr>
              <a:t>autoscale</a:t>
            </a:r>
            <a:r>
              <a:rPr lang="en-GB" sz="1400" b="1" dirty="0">
                <a:solidFill>
                  <a:srgbClr val="C00000"/>
                </a:solidFill>
              </a:rPr>
              <a:t> deployment </a:t>
            </a:r>
            <a:r>
              <a:rPr lang="en-GB" sz="1400" b="1" dirty="0" err="1">
                <a:solidFill>
                  <a:srgbClr val="C00000"/>
                </a:solidFill>
              </a:rPr>
              <a:t>myapp</a:t>
            </a:r>
            <a:r>
              <a:rPr lang="en-GB" sz="1400" b="1" dirty="0">
                <a:solidFill>
                  <a:srgbClr val="C00000"/>
                </a:solidFill>
              </a:rPr>
              <a:t> --</a:t>
            </a:r>
            <a:r>
              <a:rPr lang="en-GB" sz="1400" b="1" dirty="0" err="1">
                <a:solidFill>
                  <a:srgbClr val="C00000"/>
                </a:solidFill>
              </a:rPr>
              <a:t>cpu</a:t>
            </a:r>
            <a:r>
              <a:rPr lang="en-GB" sz="1400" b="1" dirty="0">
                <a:solidFill>
                  <a:srgbClr val="C00000"/>
                </a:solidFill>
              </a:rPr>
              <a:t>-percent=50 --min=3 --max=10</a:t>
            </a:r>
            <a:endParaRPr lang="en-US" sz="1400" b="1" dirty="0">
              <a:solidFill>
                <a:srgbClr val="C00000"/>
              </a:solidFill>
            </a:endParaRPr>
          </a:p>
        </p:txBody>
      </p:sp>
    </p:spTree>
    <p:extLst>
      <p:ext uri="{BB962C8B-B14F-4D97-AF65-F5344CB8AC3E}">
        <p14:creationId xmlns:p14="http://schemas.microsoft.com/office/powerpoint/2010/main" val="861285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BAC10564-F6C3-8E31-8904-507917CE3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801"/>
            <a:ext cx="11139854" cy="6074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0381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463A9E-F702-BDA0-59A5-9D2C4AFA7124}"/>
              </a:ext>
            </a:extLst>
          </p:cNvPr>
          <p:cNvSpPr>
            <a:spLocks noChangeArrowheads="1"/>
          </p:cNvSpPr>
          <p:nvPr/>
        </p:nvSpPr>
        <p:spPr bwMode="auto">
          <a:xfrm>
            <a:off x="0" y="188618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F4AFBE47-18A1-72BE-6CB7-1F969720172F}"/>
              </a:ext>
            </a:extLst>
          </p:cNvPr>
          <p:cNvSpPr txBox="1"/>
          <p:nvPr/>
        </p:nvSpPr>
        <p:spPr>
          <a:xfrm>
            <a:off x="723900" y="757629"/>
            <a:ext cx="10744200" cy="563231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0" i="0" u="none" strike="noStrike" cap="none" normalizeH="0" baseline="0" dirty="0">
                <a:ln>
                  <a:noFill/>
                </a:ln>
                <a:solidFill>
                  <a:srgbClr val="C00000"/>
                </a:solidFill>
                <a:effectLst/>
                <a:latin typeface="Cabin"/>
              </a:rPr>
              <a:t>What triggers horizontal autoscaling in AKS?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bin"/>
              </a:rPr>
              <a:t>Horizontal autoscaling in AKS is triggered when the utilization of a specified resource (such as </a:t>
            </a:r>
            <a:r>
              <a:rPr kumimoji="0" lang="en-US" altLang="en-US" sz="2400" b="1" i="0" u="none" strike="noStrike" cap="none" normalizeH="0" baseline="0" dirty="0">
                <a:ln>
                  <a:noFill/>
                </a:ln>
                <a:solidFill>
                  <a:schemeClr val="tx1"/>
                </a:solidFill>
                <a:effectLst/>
                <a:latin typeface="Cabin"/>
              </a:rPr>
              <a:t>CPU or memory</a:t>
            </a:r>
            <a:r>
              <a:rPr kumimoji="0" lang="en-US" altLang="en-US" sz="2400" b="0" i="0" u="none" strike="noStrike" cap="none" normalizeH="0" baseline="0" dirty="0">
                <a:ln>
                  <a:noFill/>
                </a:ln>
                <a:solidFill>
                  <a:schemeClr val="tx1"/>
                </a:solidFill>
                <a:effectLst/>
                <a:latin typeface="Cabin"/>
              </a:rPr>
              <a:t>) exceeds a defined threshold. The </a:t>
            </a:r>
            <a:r>
              <a:rPr kumimoji="0" lang="en-US" altLang="en-US" sz="2400" b="1" i="0" u="none" strike="noStrike" cap="none" normalizeH="0" baseline="0" dirty="0" err="1">
                <a:ln>
                  <a:noFill/>
                </a:ln>
                <a:solidFill>
                  <a:schemeClr val="tx1"/>
                </a:solidFill>
                <a:effectLst/>
                <a:latin typeface="Cabin"/>
              </a:rPr>
              <a:t>HorizontalPodAutoscaler</a:t>
            </a:r>
            <a:r>
              <a:rPr kumimoji="0" lang="en-US" altLang="en-US" sz="2400" b="0" i="0" u="none" strike="noStrike" cap="none" normalizeH="0" baseline="0" dirty="0">
                <a:ln>
                  <a:noFill/>
                </a:ln>
                <a:solidFill>
                  <a:schemeClr val="tx1"/>
                </a:solidFill>
                <a:effectLst/>
                <a:latin typeface="Cabin"/>
              </a:rPr>
              <a:t> object defines the conditions that trigger scaling.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Cabin"/>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0" i="0" u="none" strike="noStrike" cap="none" normalizeH="0" baseline="0" dirty="0">
                <a:ln>
                  <a:noFill/>
                </a:ln>
                <a:solidFill>
                  <a:srgbClr val="C00000"/>
                </a:solidFill>
                <a:effectLst/>
                <a:latin typeface="Cabin"/>
              </a:rPr>
              <a:t>How does AKS determine the number of replicas to add or remove?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bin"/>
              </a:rPr>
              <a:t>The AKS </a:t>
            </a:r>
            <a:r>
              <a:rPr kumimoji="0" lang="en-US" altLang="en-US" sz="2400" b="1" i="0" u="none" strike="noStrike" cap="none" normalizeH="0" baseline="0" dirty="0" err="1">
                <a:ln>
                  <a:noFill/>
                </a:ln>
                <a:solidFill>
                  <a:schemeClr val="tx1"/>
                </a:solidFill>
                <a:effectLst/>
                <a:latin typeface="Cabin"/>
              </a:rPr>
              <a:t>HorizontalPodAutoscaler</a:t>
            </a:r>
            <a:r>
              <a:rPr kumimoji="0" lang="en-US" altLang="en-US" sz="2400" b="1" i="0" u="none" strike="noStrike" cap="none" normalizeH="0" baseline="0" dirty="0">
                <a:ln>
                  <a:noFill/>
                </a:ln>
                <a:solidFill>
                  <a:schemeClr val="tx1"/>
                </a:solidFill>
                <a:effectLst/>
                <a:latin typeface="Cabin"/>
              </a:rPr>
              <a:t> </a:t>
            </a:r>
            <a:r>
              <a:rPr kumimoji="0" lang="en-US" altLang="en-US" sz="2400" b="0" i="0" u="none" strike="noStrike" cap="none" normalizeH="0" baseline="0" dirty="0">
                <a:ln>
                  <a:noFill/>
                </a:ln>
                <a:solidFill>
                  <a:schemeClr val="tx1"/>
                </a:solidFill>
                <a:effectLst/>
                <a:latin typeface="Cabin"/>
              </a:rPr>
              <a:t>calculates the desired number of replicas based on the current utilization of the specified resource and the target utilization specified in the HPA object.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Cabin"/>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0" i="0" u="none" strike="noStrike" cap="none" normalizeH="0" baseline="0" dirty="0">
                <a:ln>
                  <a:noFill/>
                </a:ln>
                <a:solidFill>
                  <a:srgbClr val="C00000"/>
                </a:solidFill>
                <a:effectLst/>
                <a:latin typeface="Cabin"/>
              </a:rPr>
              <a:t>Can I set different autoscaling rules for different resources?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abin"/>
              </a:rPr>
              <a:t>Yes, you can specify different autoscaling rules for different resources (such as CPU and memory) in the same HPA object.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79637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20B36-51B2-0BE8-590F-E8BCC9E70AD5}"/>
              </a:ext>
            </a:extLst>
          </p:cNvPr>
          <p:cNvSpPr txBox="1"/>
          <p:nvPr/>
        </p:nvSpPr>
        <p:spPr>
          <a:xfrm>
            <a:off x="378069" y="502983"/>
            <a:ext cx="10682654" cy="532453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1" i="0" u="none" strike="noStrike" cap="none" normalizeH="0" baseline="0" dirty="0">
                <a:ln>
                  <a:noFill/>
                </a:ln>
                <a:solidFill>
                  <a:srgbClr val="C00000"/>
                </a:solidFill>
                <a:effectLst/>
                <a:latin typeface="Cabin"/>
              </a:rPr>
              <a:t>How do I monitor horizontal autoscaling in AKS?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bin"/>
              </a:rPr>
              <a:t>You can use the </a:t>
            </a:r>
            <a:r>
              <a:rPr lang="en-US" altLang="en-US" sz="1600" b="1" dirty="0" err="1">
                <a:latin typeface="Courier New" panose="02070309020205020404" pitchFamily="49" charset="0"/>
                <a:cs typeface="Courier New" panose="02070309020205020404" pitchFamily="49" charset="0"/>
              </a:rPr>
              <a:t>kubectl</a:t>
            </a:r>
            <a:r>
              <a:rPr lang="en-US" altLang="en-US" sz="1600" b="1" dirty="0">
                <a:latin typeface="Courier New" panose="02070309020205020404" pitchFamily="49" charset="0"/>
                <a:cs typeface="Courier New" panose="02070309020205020404" pitchFamily="49" charset="0"/>
              </a:rPr>
              <a:t> get </a:t>
            </a:r>
            <a:r>
              <a:rPr lang="en-US" altLang="en-US" sz="1600" b="1" dirty="0" err="1">
                <a:latin typeface="Courier New" panose="02070309020205020404" pitchFamily="49" charset="0"/>
                <a:cs typeface="Courier New" panose="02070309020205020404" pitchFamily="49" charset="0"/>
              </a:rPr>
              <a:t>hpa</a:t>
            </a:r>
            <a:r>
              <a:rPr lang="en-US" altLang="en-US" sz="1600" b="1" dirty="0">
                <a:latin typeface="Courier New" panose="02070309020205020404" pitchFamily="49" charset="0"/>
                <a:cs typeface="Courier New" panose="02070309020205020404" pitchFamily="49" charset="0"/>
              </a:rPr>
              <a:t> </a:t>
            </a:r>
            <a:r>
              <a:rPr kumimoji="0" lang="en-US" altLang="en-US" sz="2000" b="0" i="0" u="none" strike="noStrike" cap="none" normalizeH="0" baseline="0" dirty="0">
                <a:ln>
                  <a:noFill/>
                </a:ln>
                <a:solidFill>
                  <a:schemeClr val="tx1"/>
                </a:solidFill>
                <a:effectLst/>
                <a:latin typeface="Cabin"/>
              </a:rPr>
              <a:t>command to see the current status of the HPA, including the current number of replicas, target utilization, and conditions that triggered scaling.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Cabin"/>
            </a:endParaRPr>
          </a:p>
          <a:p>
            <a:pPr eaLnBrk="0" fontAlgn="base" hangingPunct="0">
              <a:spcBef>
                <a:spcPct val="0"/>
              </a:spcBef>
              <a:spcAft>
                <a:spcPct val="0"/>
              </a:spcAft>
              <a:buFontTx/>
              <a:buAutoNum type="arabicPeriod" startAt="4"/>
            </a:pPr>
            <a:r>
              <a:rPr lang="en-US" altLang="en-US" sz="2000" b="1" dirty="0">
                <a:solidFill>
                  <a:srgbClr val="C00000"/>
                </a:solidFill>
                <a:latin typeface="Cabin"/>
              </a:rPr>
              <a:t>Can I manually scale the number of replicas in AKS?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bin"/>
              </a:rPr>
              <a:t>Yes, you can manually scale the number of replicas in AKS using the </a:t>
            </a:r>
            <a:r>
              <a:rPr kumimoji="0" lang="en-US" altLang="en-US" sz="1600" b="1"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kubectl</a:t>
            </a:r>
            <a:r>
              <a:rPr kumimoji="0" lang="en-US" altLang="en-US" sz="16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scale</a:t>
            </a:r>
            <a:r>
              <a:rPr kumimoji="0" lang="en-US" altLang="en-US" sz="1200" b="1" i="0" u="none" strike="noStrike" cap="none" normalizeH="0" baseline="0" dirty="0">
                <a:ln>
                  <a:noFill/>
                </a:ln>
                <a:solidFill>
                  <a:schemeClr val="tx1"/>
                </a:solidFill>
                <a:effectLst/>
                <a:latin typeface="Cabin"/>
              </a:rPr>
              <a:t> </a:t>
            </a:r>
            <a:r>
              <a:rPr kumimoji="0" lang="en-US" altLang="en-US" sz="2000" b="0" i="0" u="none" strike="noStrike" cap="none" normalizeH="0" baseline="0" dirty="0">
                <a:ln>
                  <a:noFill/>
                </a:ln>
                <a:solidFill>
                  <a:schemeClr val="tx1"/>
                </a:solidFill>
                <a:effectLst/>
                <a:latin typeface="Cabin"/>
              </a:rPr>
              <a:t>command. However, it’s recommended to let the </a:t>
            </a:r>
            <a:r>
              <a:rPr lang="en-US" altLang="en-US" sz="1600" b="1" dirty="0" err="1">
                <a:latin typeface="Courier New" panose="02070309020205020404" pitchFamily="49" charset="0"/>
                <a:cs typeface="Courier New" panose="02070309020205020404" pitchFamily="49" charset="0"/>
              </a:rPr>
              <a:t>HorizontalPodAutoscaler</a:t>
            </a:r>
            <a:r>
              <a:rPr kumimoji="0" lang="en-US" altLang="en-US" sz="2000" b="0" i="0" u="none" strike="noStrike" cap="none" normalizeH="0" baseline="0" dirty="0">
                <a:ln>
                  <a:noFill/>
                </a:ln>
                <a:solidFill>
                  <a:schemeClr val="tx1"/>
                </a:solidFill>
                <a:effectLst/>
                <a:latin typeface="Cabin"/>
              </a:rPr>
              <a:t> handle scaling automatically to ensure optimal resource utilization and cost efficiency.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Cabin"/>
            </a:endParaRPr>
          </a:p>
          <a:p>
            <a:pPr marR="0" lvl="0" indent="-457200" eaLnBrk="0" fontAlgn="base" hangingPunct="0">
              <a:lnSpc>
                <a:spcPct val="100000"/>
              </a:lnSpc>
              <a:spcBef>
                <a:spcPct val="0"/>
              </a:spcBef>
              <a:spcAft>
                <a:spcPct val="0"/>
              </a:spcAft>
              <a:buClrTx/>
              <a:buSzTx/>
              <a:buFontTx/>
              <a:buAutoNum type="arabicPeriod" startAt="4"/>
              <a:tabLst/>
            </a:pPr>
            <a:r>
              <a:rPr lang="en-US" altLang="en-US" sz="2000" b="1" dirty="0">
                <a:solidFill>
                  <a:srgbClr val="C00000"/>
                </a:solidFill>
                <a:latin typeface="Cabin"/>
              </a:rPr>
              <a:t>Is horizontal autoscaling available in all AKS pricing tiers?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bin"/>
              </a:rPr>
              <a:t>Yes, horizontal autoscaling is available in all AKS pricing tiers and is included in the standard AKS pricing.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Cabin"/>
            </a:endParaRPr>
          </a:p>
          <a:p>
            <a:pPr indent="-457200" eaLnBrk="0" fontAlgn="base" hangingPunct="0">
              <a:spcBef>
                <a:spcPct val="0"/>
              </a:spcBef>
              <a:spcAft>
                <a:spcPct val="0"/>
              </a:spcAft>
              <a:buFontTx/>
              <a:buAutoNum type="arabicPeriod" startAt="4"/>
            </a:pPr>
            <a:r>
              <a:rPr lang="en-US" altLang="en-US" sz="2000" b="1" dirty="0">
                <a:solidFill>
                  <a:srgbClr val="C00000"/>
                </a:solidFill>
                <a:latin typeface="Cabin"/>
              </a:rPr>
              <a:t>How does horizontal autoscaling affect my AKS costs?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bin"/>
              </a:rPr>
              <a:t>Horizontal autoscaling can help optimize your AKS costs by automatically scaling the number of nodes up or down as needed, avoiding the costs associated with unused resources. However, be aware that scaling nodes up will result in higher costs.</a:t>
            </a:r>
          </a:p>
        </p:txBody>
      </p:sp>
    </p:spTree>
    <p:extLst>
      <p:ext uri="{BB962C8B-B14F-4D97-AF65-F5344CB8AC3E}">
        <p14:creationId xmlns:p14="http://schemas.microsoft.com/office/powerpoint/2010/main" val="27222472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AFEB08-5AFC-0C06-581B-848E271D7EA9}"/>
              </a:ext>
            </a:extLst>
          </p:cNvPr>
          <p:cNvPicPr>
            <a:picLocks noChangeAspect="1"/>
          </p:cNvPicPr>
          <p:nvPr/>
        </p:nvPicPr>
        <p:blipFill>
          <a:blip r:embed="rId3"/>
          <a:stretch>
            <a:fillRect/>
          </a:stretch>
        </p:blipFill>
        <p:spPr>
          <a:xfrm>
            <a:off x="113118" y="1313351"/>
            <a:ext cx="11965764" cy="5368803"/>
          </a:xfrm>
          <a:prstGeom prst="rect">
            <a:avLst/>
          </a:prstGeom>
        </p:spPr>
      </p:pic>
      <p:sp>
        <p:nvSpPr>
          <p:cNvPr id="4" name="TextBox 3">
            <a:extLst>
              <a:ext uri="{FF2B5EF4-FFF2-40B4-BE49-F238E27FC236}">
                <a16:creationId xmlns:a16="http://schemas.microsoft.com/office/drawing/2014/main" id="{F9987013-2802-F0C0-2E08-6E974537B180}"/>
              </a:ext>
            </a:extLst>
          </p:cNvPr>
          <p:cNvSpPr txBox="1"/>
          <p:nvPr/>
        </p:nvSpPr>
        <p:spPr>
          <a:xfrm>
            <a:off x="542924" y="323028"/>
            <a:ext cx="10711229" cy="646331"/>
          </a:xfrm>
          <a:prstGeom prst="rect">
            <a:avLst/>
          </a:prstGeom>
          <a:noFill/>
        </p:spPr>
        <p:txBody>
          <a:bodyPr wrap="square">
            <a:spAutoFit/>
          </a:bodyPr>
          <a:lstStyle/>
          <a:p>
            <a:r>
              <a:rPr lang="en-GB" b="1" dirty="0"/>
              <a:t> e-commerce reference application </a:t>
            </a:r>
            <a:r>
              <a:rPr lang="en-GB" b="1" dirty="0" err="1"/>
              <a:t>eShopOnContainers</a:t>
            </a:r>
            <a:r>
              <a:rPr lang="en-GB" b="1" dirty="0"/>
              <a:t> here. </a:t>
            </a:r>
            <a:r>
              <a:rPr lang="en-GB" b="1" dirty="0" err="1"/>
              <a:t>eShopOnContainers</a:t>
            </a:r>
            <a:r>
              <a:rPr lang="en-GB" b="1" dirty="0"/>
              <a:t> is comprised of a microservice based e-commerce website deployed on docker containers</a:t>
            </a:r>
            <a:endParaRPr lang="en-US" b="1" dirty="0"/>
          </a:p>
        </p:txBody>
      </p:sp>
    </p:spTree>
    <p:extLst>
      <p:ext uri="{BB962C8B-B14F-4D97-AF65-F5344CB8AC3E}">
        <p14:creationId xmlns:p14="http://schemas.microsoft.com/office/powerpoint/2010/main" val="468275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eate and Configure Azure Kubernetes Service Cluster">
            <a:extLst>
              <a:ext uri="{FF2B5EF4-FFF2-40B4-BE49-F238E27FC236}">
                <a16:creationId xmlns:a16="http://schemas.microsoft.com/office/drawing/2014/main" id="{7C853D5B-B297-2EA1-23C0-0EBC463D0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66675"/>
            <a:ext cx="10963275" cy="672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5103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47C296-A09C-334F-EA85-C3F3EED3EE5D}"/>
              </a:ext>
            </a:extLst>
          </p:cNvPr>
          <p:cNvSpPr txBox="1"/>
          <p:nvPr/>
        </p:nvSpPr>
        <p:spPr>
          <a:xfrm>
            <a:off x="949569" y="514117"/>
            <a:ext cx="8117497" cy="2769989"/>
          </a:xfrm>
          <a:prstGeom prst="rect">
            <a:avLst/>
          </a:prstGeom>
          <a:noFill/>
        </p:spPr>
        <p:txBody>
          <a:bodyPr wrap="square">
            <a:spAutoFit/>
          </a:bodyPr>
          <a:lstStyle/>
          <a:p>
            <a:pPr algn="l"/>
            <a:r>
              <a:rPr lang="en-GB" b="0" i="0" dirty="0">
                <a:solidFill>
                  <a:srgbClr val="222222"/>
                </a:solidFill>
                <a:effectLst/>
                <a:latin typeface="Droid Sans"/>
              </a:rPr>
              <a:t>Below are some key considerations based on which the application was deployed on Azure AKS.</a:t>
            </a:r>
            <a:endParaRPr lang="en-GB" dirty="0">
              <a:solidFill>
                <a:srgbClr val="222222"/>
              </a:solidFill>
              <a:latin typeface="Droid Sans"/>
            </a:endParaRPr>
          </a:p>
          <a:p>
            <a:pPr algn="l"/>
            <a:endParaRPr lang="en-GB" b="0" i="0" dirty="0">
              <a:solidFill>
                <a:srgbClr val="222222"/>
              </a:solidFill>
              <a:effectLst/>
              <a:latin typeface="Droid Sans"/>
            </a:endParaRPr>
          </a:p>
          <a:p>
            <a:pPr algn="l">
              <a:buFont typeface="Arial" panose="020B0604020202020204" pitchFamily="34" charset="0"/>
              <a:buChar char="•"/>
            </a:pPr>
            <a:r>
              <a:rPr lang="en-GB" sz="2000" b="1" i="0" dirty="0">
                <a:solidFill>
                  <a:srgbClr val="222222"/>
                </a:solidFill>
                <a:effectLst/>
                <a:latin typeface="Droid Sans"/>
              </a:rPr>
              <a:t>Helm chart based application deployment</a:t>
            </a:r>
          </a:p>
          <a:p>
            <a:pPr algn="l">
              <a:buFont typeface="Arial" panose="020B0604020202020204" pitchFamily="34" charset="0"/>
              <a:buChar char="•"/>
            </a:pPr>
            <a:r>
              <a:rPr lang="en-GB" sz="2000" b="1" i="0" dirty="0">
                <a:solidFill>
                  <a:srgbClr val="222222"/>
                </a:solidFill>
                <a:effectLst/>
                <a:latin typeface="Droid Sans"/>
              </a:rPr>
              <a:t>Nginx ingress containers as API Gateways or load balancer.</a:t>
            </a:r>
          </a:p>
          <a:p>
            <a:pPr algn="l">
              <a:buFont typeface="Arial" panose="020B0604020202020204" pitchFamily="34" charset="0"/>
              <a:buChar char="•"/>
            </a:pPr>
            <a:r>
              <a:rPr lang="en-GB" sz="2000" b="1" i="0" dirty="0">
                <a:solidFill>
                  <a:srgbClr val="222222"/>
                </a:solidFill>
                <a:effectLst/>
                <a:latin typeface="Droid Sans"/>
              </a:rPr>
              <a:t>Grafana and Prometheus on containers being used for monitoring the resource usage.</a:t>
            </a:r>
          </a:p>
          <a:p>
            <a:pPr algn="l">
              <a:buFont typeface="Arial" panose="020B0604020202020204" pitchFamily="34" charset="0"/>
              <a:buChar char="•"/>
            </a:pPr>
            <a:r>
              <a:rPr lang="en-GB" sz="2000" b="1" i="0" dirty="0">
                <a:solidFill>
                  <a:srgbClr val="222222"/>
                </a:solidFill>
                <a:effectLst/>
                <a:latin typeface="Droid Sans"/>
              </a:rPr>
              <a:t>SQL and Redis on containers for data store and cart management</a:t>
            </a:r>
          </a:p>
          <a:p>
            <a:pPr algn="l">
              <a:buFont typeface="Arial" panose="020B0604020202020204" pitchFamily="34" charset="0"/>
              <a:buChar char="•"/>
            </a:pPr>
            <a:r>
              <a:rPr lang="en-GB" sz="2000" b="1" i="0" dirty="0">
                <a:solidFill>
                  <a:srgbClr val="222222"/>
                </a:solidFill>
                <a:effectLst/>
                <a:latin typeface="Droid Sans"/>
              </a:rPr>
              <a:t>Linux based Azure VM(Ds2 v2) for both system and worker nodes</a:t>
            </a:r>
          </a:p>
        </p:txBody>
      </p:sp>
    </p:spTree>
    <p:extLst>
      <p:ext uri="{BB962C8B-B14F-4D97-AF65-F5344CB8AC3E}">
        <p14:creationId xmlns:p14="http://schemas.microsoft.com/office/powerpoint/2010/main" val="2666399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15AF2DC8-89BB-E6AB-192A-68EDC76F1787}"/>
              </a:ext>
            </a:extLst>
          </p:cNvPr>
          <p:cNvGraphicFramePr/>
          <p:nvPr>
            <p:extLst>
              <p:ext uri="{D42A27DB-BD31-4B8C-83A1-F6EECF244321}">
                <p14:modId xmlns:p14="http://schemas.microsoft.com/office/powerpoint/2010/main" val="2221739410"/>
              </p:ext>
            </p:extLst>
          </p:nvPr>
        </p:nvGraphicFramePr>
        <p:xfrm>
          <a:off x="964956" y="1285746"/>
          <a:ext cx="8926389" cy="44292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4709B67F-BC23-A5B9-0F30-FC7A39239714}"/>
              </a:ext>
            </a:extLst>
          </p:cNvPr>
          <p:cNvSpPr txBox="1"/>
          <p:nvPr/>
        </p:nvSpPr>
        <p:spPr>
          <a:xfrm>
            <a:off x="323117" y="298910"/>
            <a:ext cx="6097464" cy="461665"/>
          </a:xfrm>
          <a:prstGeom prst="rect">
            <a:avLst/>
          </a:prstGeom>
          <a:noFill/>
        </p:spPr>
        <p:txBody>
          <a:bodyPr wrap="square">
            <a:spAutoFit/>
          </a:bodyPr>
          <a:lstStyle/>
          <a:p>
            <a:r>
              <a:rPr lang="en-US" sz="2400" b="1" dirty="0"/>
              <a:t>Implementing HPA!!</a:t>
            </a:r>
          </a:p>
        </p:txBody>
      </p:sp>
    </p:spTree>
    <p:extLst>
      <p:ext uri="{BB962C8B-B14F-4D97-AF65-F5344CB8AC3E}">
        <p14:creationId xmlns:p14="http://schemas.microsoft.com/office/powerpoint/2010/main" val="10256496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7C1BA2-CC9F-2F77-72D9-0D743C9F0159}"/>
              </a:ext>
            </a:extLst>
          </p:cNvPr>
          <p:cNvSpPr txBox="1"/>
          <p:nvPr/>
        </p:nvSpPr>
        <p:spPr>
          <a:xfrm>
            <a:off x="263770" y="474345"/>
            <a:ext cx="5416062" cy="5909310"/>
          </a:xfrm>
          <a:prstGeom prst="rect">
            <a:avLst/>
          </a:prstGeom>
          <a:noFill/>
        </p:spPr>
        <p:txBody>
          <a:bodyPr wrap="square">
            <a:spAutoFit/>
          </a:bodyPr>
          <a:lstStyle/>
          <a:p>
            <a:r>
              <a:rPr lang="en-US" sz="1400" dirty="0" err="1"/>
              <a:t>apiVersion</a:t>
            </a:r>
            <a:r>
              <a:rPr lang="en-US" sz="1400" dirty="0"/>
              <a:t>: autoscaling/v2beta2</a:t>
            </a:r>
          </a:p>
          <a:p>
            <a:r>
              <a:rPr lang="en-US" sz="1400" dirty="0"/>
              <a:t>kind: </a:t>
            </a:r>
            <a:r>
              <a:rPr lang="en-US" sz="1400" dirty="0" err="1"/>
              <a:t>HorizontalPodAutoscaler</a:t>
            </a:r>
            <a:endParaRPr lang="en-US" sz="1400" dirty="0"/>
          </a:p>
          <a:p>
            <a:r>
              <a:rPr lang="en-US" sz="1400" dirty="0"/>
              <a:t>metadata:</a:t>
            </a:r>
          </a:p>
          <a:p>
            <a:r>
              <a:rPr lang="en-US" sz="1400" dirty="0"/>
              <a:t>  name: {{ include "</a:t>
            </a:r>
            <a:r>
              <a:rPr lang="en-US" sz="1400" dirty="0" err="1"/>
              <a:t>webmvc.fullname</a:t>
            </a:r>
            <a:r>
              <a:rPr lang="en-US" sz="1400" dirty="0"/>
              <a:t>" . }}</a:t>
            </a:r>
          </a:p>
          <a:p>
            <a:r>
              <a:rPr lang="en-US" sz="1400" dirty="0"/>
              <a:t>  labels:</a:t>
            </a:r>
          </a:p>
          <a:p>
            <a:r>
              <a:rPr lang="en-US" sz="1400" dirty="0"/>
              <a:t>    app: {{ template "webmvc.name" . }}</a:t>
            </a:r>
          </a:p>
          <a:p>
            <a:r>
              <a:rPr lang="en-US" sz="1400" dirty="0"/>
              <a:t>    chart: {{ template "</a:t>
            </a:r>
            <a:r>
              <a:rPr lang="en-US" sz="1400" dirty="0" err="1"/>
              <a:t>webmvc.chart</a:t>
            </a:r>
            <a:r>
              <a:rPr lang="en-US" sz="1400" dirty="0"/>
              <a:t>" . }}</a:t>
            </a:r>
          </a:p>
          <a:p>
            <a:r>
              <a:rPr lang="en-US" sz="1400" dirty="0"/>
              <a:t>    release: {{ .</a:t>
            </a:r>
            <a:r>
              <a:rPr lang="en-US" sz="1400" dirty="0" err="1"/>
              <a:t>Release.Name</a:t>
            </a:r>
            <a:r>
              <a:rPr lang="en-US" sz="1400" dirty="0"/>
              <a:t> }}</a:t>
            </a:r>
          </a:p>
          <a:p>
            <a:r>
              <a:rPr lang="en-US" sz="1400" dirty="0"/>
              <a:t>    heritage: {{ .</a:t>
            </a:r>
            <a:r>
              <a:rPr lang="en-US" sz="1400" dirty="0" err="1"/>
              <a:t>Release.Service</a:t>
            </a:r>
            <a:r>
              <a:rPr lang="en-US" sz="1400" dirty="0"/>
              <a:t> }}</a:t>
            </a:r>
          </a:p>
          <a:p>
            <a:r>
              <a:rPr lang="en-US" sz="1400" dirty="0"/>
              <a:t>spec:</a:t>
            </a:r>
          </a:p>
          <a:p>
            <a:r>
              <a:rPr lang="en-US" sz="1400" dirty="0"/>
              <a:t>  </a:t>
            </a:r>
            <a:r>
              <a:rPr lang="en-US" sz="1400" dirty="0" err="1"/>
              <a:t>scaleTargetRef</a:t>
            </a:r>
            <a:r>
              <a:rPr lang="en-US" sz="1400" dirty="0"/>
              <a:t>:</a:t>
            </a:r>
          </a:p>
          <a:p>
            <a:r>
              <a:rPr lang="en-US" sz="1400" dirty="0"/>
              <a:t>    </a:t>
            </a:r>
            <a:r>
              <a:rPr lang="en-US" sz="1400" dirty="0" err="1"/>
              <a:t>apiVersion</a:t>
            </a:r>
            <a:r>
              <a:rPr lang="en-US" sz="1400" dirty="0"/>
              <a:t>: apps/v1</a:t>
            </a:r>
          </a:p>
          <a:p>
            <a:r>
              <a:rPr lang="en-US" sz="1400" dirty="0"/>
              <a:t>    kind: Deployment</a:t>
            </a:r>
          </a:p>
          <a:p>
            <a:r>
              <a:rPr lang="en-US" sz="1400" dirty="0"/>
              <a:t>    name: {{ template "</a:t>
            </a:r>
            <a:r>
              <a:rPr lang="en-US" sz="1400" dirty="0" err="1"/>
              <a:t>webmvc.fullname</a:t>
            </a:r>
            <a:r>
              <a:rPr lang="en-US" sz="1400" dirty="0"/>
              <a:t>" . }}</a:t>
            </a:r>
          </a:p>
          <a:p>
            <a:r>
              <a:rPr lang="en-US" sz="1400" dirty="0"/>
              <a:t>  </a:t>
            </a:r>
            <a:r>
              <a:rPr lang="en-US" sz="1400" dirty="0" err="1"/>
              <a:t>minReplicas</a:t>
            </a:r>
            <a:r>
              <a:rPr lang="en-US" sz="1400" dirty="0"/>
              <a:t>: {{ .</a:t>
            </a:r>
            <a:r>
              <a:rPr lang="en-US" sz="1400" dirty="0" err="1"/>
              <a:t>Values.hpa.minReplicas</a:t>
            </a:r>
            <a:r>
              <a:rPr lang="en-US" sz="1400" dirty="0"/>
              <a:t> }}</a:t>
            </a:r>
          </a:p>
          <a:p>
            <a:r>
              <a:rPr lang="en-US" sz="1400" dirty="0"/>
              <a:t>  </a:t>
            </a:r>
            <a:r>
              <a:rPr lang="en-US" sz="1400" dirty="0" err="1"/>
              <a:t>maxReplicas</a:t>
            </a:r>
            <a:r>
              <a:rPr lang="en-US" sz="1400" dirty="0"/>
              <a:t>: {{ .</a:t>
            </a:r>
            <a:r>
              <a:rPr lang="en-US" sz="1400" dirty="0" err="1"/>
              <a:t>Values.hpa.maxReplicas</a:t>
            </a:r>
            <a:r>
              <a:rPr lang="en-US" sz="1400" dirty="0"/>
              <a:t> }}</a:t>
            </a:r>
          </a:p>
          <a:p>
            <a:r>
              <a:rPr lang="en-US" sz="1400" dirty="0"/>
              <a:t>  metrics:</a:t>
            </a:r>
          </a:p>
          <a:p>
            <a:r>
              <a:rPr lang="en-US" sz="1400" dirty="0"/>
              <a:t>    - type: Resource</a:t>
            </a:r>
          </a:p>
          <a:p>
            <a:r>
              <a:rPr lang="en-US" sz="1400" dirty="0"/>
              <a:t>      resource:</a:t>
            </a:r>
          </a:p>
          <a:p>
            <a:r>
              <a:rPr lang="en-US" sz="1400" dirty="0"/>
              <a:t>        name: </a:t>
            </a:r>
            <a:r>
              <a:rPr lang="en-US" sz="1400" dirty="0" err="1"/>
              <a:t>cpu</a:t>
            </a:r>
            <a:endParaRPr lang="en-US" sz="1400" dirty="0"/>
          </a:p>
          <a:p>
            <a:r>
              <a:rPr lang="en-US" sz="1400" dirty="0"/>
              <a:t>        target: </a:t>
            </a:r>
          </a:p>
          <a:p>
            <a:r>
              <a:rPr lang="en-US" sz="1400" dirty="0"/>
              <a:t>          type: Utilization</a:t>
            </a:r>
          </a:p>
          <a:p>
            <a:r>
              <a:rPr lang="en-US" sz="1400" dirty="0"/>
              <a:t>          </a:t>
            </a:r>
            <a:r>
              <a:rPr lang="en-US" sz="1400" dirty="0" err="1"/>
              <a:t>averageUtilization</a:t>
            </a:r>
            <a:r>
              <a:rPr lang="en-US" sz="1400" dirty="0"/>
              <a:t>: {{ .</a:t>
            </a:r>
            <a:r>
              <a:rPr lang="en-US" sz="1400" dirty="0" err="1"/>
              <a:t>Values.hpa.targetCPUUtilizationPercentage</a:t>
            </a:r>
            <a:r>
              <a:rPr lang="en-US" sz="1400" dirty="0"/>
              <a:t> }}</a:t>
            </a:r>
          </a:p>
          <a:p>
            <a:r>
              <a:rPr lang="en-US" sz="1400" dirty="0"/>
              <a:t>  behavior:</a:t>
            </a:r>
          </a:p>
          <a:p>
            <a:r>
              <a:rPr lang="en-US" sz="1400" dirty="0"/>
              <a:t>    </a:t>
            </a:r>
            <a:r>
              <a:rPr lang="en-US" sz="1400" dirty="0" err="1"/>
              <a:t>scaleDown</a:t>
            </a:r>
            <a:r>
              <a:rPr lang="en-US" sz="1400" dirty="0"/>
              <a:t>:</a:t>
            </a:r>
          </a:p>
          <a:p>
            <a:r>
              <a:rPr lang="en-US" sz="1400" dirty="0"/>
              <a:t>      </a:t>
            </a:r>
            <a:r>
              <a:rPr lang="en-US" sz="1400" dirty="0" err="1"/>
              <a:t>stabilizationWindowSeconds</a:t>
            </a:r>
            <a:r>
              <a:rPr lang="en-US" sz="1400" dirty="0"/>
              <a:t>: 300</a:t>
            </a:r>
          </a:p>
        </p:txBody>
      </p:sp>
      <p:sp>
        <p:nvSpPr>
          <p:cNvPr id="9" name="TextBox 8">
            <a:extLst>
              <a:ext uri="{FF2B5EF4-FFF2-40B4-BE49-F238E27FC236}">
                <a16:creationId xmlns:a16="http://schemas.microsoft.com/office/drawing/2014/main" id="{C488C0F4-5B6A-AB91-F372-8B7E953CEEAC}"/>
              </a:ext>
            </a:extLst>
          </p:cNvPr>
          <p:cNvSpPr txBox="1"/>
          <p:nvPr/>
        </p:nvSpPr>
        <p:spPr>
          <a:xfrm>
            <a:off x="525341" y="105013"/>
            <a:ext cx="6097464" cy="369332"/>
          </a:xfrm>
          <a:prstGeom prst="rect">
            <a:avLst/>
          </a:prstGeom>
          <a:noFill/>
        </p:spPr>
        <p:txBody>
          <a:bodyPr wrap="square">
            <a:spAutoFit/>
          </a:bodyPr>
          <a:lstStyle/>
          <a:p>
            <a:r>
              <a:rPr lang="en-US" b="1" dirty="0" err="1">
                <a:solidFill>
                  <a:srgbClr val="C00000"/>
                </a:solidFill>
              </a:rPr>
              <a:t>HPA.yaml</a:t>
            </a:r>
            <a:endParaRPr lang="en-US" b="1" dirty="0">
              <a:solidFill>
                <a:srgbClr val="C00000"/>
              </a:solidFill>
            </a:endParaRPr>
          </a:p>
        </p:txBody>
      </p:sp>
    </p:spTree>
    <p:extLst>
      <p:ext uri="{BB962C8B-B14F-4D97-AF65-F5344CB8AC3E}">
        <p14:creationId xmlns:p14="http://schemas.microsoft.com/office/powerpoint/2010/main" val="26102928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06D3-FC61-90C5-94DB-F0DA7D4EE503}"/>
              </a:ext>
            </a:extLst>
          </p:cNvPr>
          <p:cNvSpPr>
            <a:spLocks noGrp="1"/>
          </p:cNvSpPr>
          <p:nvPr>
            <p:ph type="title"/>
          </p:nvPr>
        </p:nvSpPr>
        <p:spPr/>
        <p:txBody>
          <a:bodyPr/>
          <a:lstStyle/>
          <a:p>
            <a:r>
              <a:rPr lang="en-US" dirty="0" err="1"/>
              <a:t>Value.yaml</a:t>
            </a:r>
            <a:endParaRPr lang="en-US" dirty="0"/>
          </a:p>
        </p:txBody>
      </p:sp>
      <p:sp>
        <p:nvSpPr>
          <p:cNvPr id="11" name="TextBox 10">
            <a:extLst>
              <a:ext uri="{FF2B5EF4-FFF2-40B4-BE49-F238E27FC236}">
                <a16:creationId xmlns:a16="http://schemas.microsoft.com/office/drawing/2014/main" id="{37EBA4A7-5390-6855-325E-33CD05AC675E}"/>
              </a:ext>
            </a:extLst>
          </p:cNvPr>
          <p:cNvSpPr txBox="1"/>
          <p:nvPr/>
        </p:nvSpPr>
        <p:spPr>
          <a:xfrm>
            <a:off x="5484202" y="1380502"/>
            <a:ext cx="6097464" cy="3139321"/>
          </a:xfrm>
          <a:prstGeom prst="rect">
            <a:avLst/>
          </a:prstGeom>
          <a:noFill/>
        </p:spPr>
        <p:txBody>
          <a:bodyPr wrap="square">
            <a:spAutoFit/>
          </a:bodyPr>
          <a:lstStyle/>
          <a:p>
            <a:r>
              <a:rPr lang="en-GB" dirty="0"/>
              <a:t>Declaratively setting the </a:t>
            </a:r>
            <a:r>
              <a:rPr lang="en-GB" dirty="0" err="1">
                <a:solidFill>
                  <a:srgbClr val="C00000"/>
                </a:solidFill>
              </a:rPr>
              <a:t>cpu</a:t>
            </a:r>
            <a:r>
              <a:rPr lang="en-GB" dirty="0">
                <a:solidFill>
                  <a:srgbClr val="C00000"/>
                </a:solidFill>
              </a:rPr>
              <a:t> Limits </a:t>
            </a:r>
            <a:r>
              <a:rPr lang="en-GB" dirty="0"/>
              <a:t>and Requests. Requests and limits are the mechanisms Kubernetes uses to control resources such as CPU and memory. </a:t>
            </a:r>
          </a:p>
          <a:p>
            <a:endParaRPr lang="en-GB" b="1" dirty="0">
              <a:solidFill>
                <a:srgbClr val="C00000"/>
              </a:solidFill>
            </a:endParaRPr>
          </a:p>
          <a:p>
            <a:r>
              <a:rPr lang="en-GB" b="1" dirty="0">
                <a:solidFill>
                  <a:srgbClr val="C00000"/>
                </a:solidFill>
              </a:rPr>
              <a:t>Requests</a:t>
            </a:r>
            <a:r>
              <a:rPr lang="en-GB" dirty="0"/>
              <a:t> are what the container is guaranteed to get. If a container </a:t>
            </a:r>
            <a:r>
              <a:rPr lang="en-GB" b="1" dirty="0"/>
              <a:t>requests a resource</a:t>
            </a:r>
            <a:r>
              <a:rPr lang="en-GB" dirty="0"/>
              <a:t>, Kubernetes will only schedule it on a node that can give it that resource. </a:t>
            </a:r>
          </a:p>
          <a:p>
            <a:endParaRPr lang="en-GB" dirty="0"/>
          </a:p>
          <a:p>
            <a:r>
              <a:rPr lang="en-GB" b="1" dirty="0">
                <a:solidFill>
                  <a:srgbClr val="C00000"/>
                </a:solidFill>
              </a:rPr>
              <a:t>Limits, </a:t>
            </a:r>
            <a:r>
              <a:rPr lang="en-GB" dirty="0"/>
              <a:t>on the other hand, make sure a container never goes above a certain value. The container is only allowed to go up to the limit, and then it is restricted.</a:t>
            </a:r>
            <a:endParaRPr lang="en-US" dirty="0"/>
          </a:p>
        </p:txBody>
      </p:sp>
      <p:sp>
        <p:nvSpPr>
          <p:cNvPr id="7" name="TextBox 6">
            <a:extLst>
              <a:ext uri="{FF2B5EF4-FFF2-40B4-BE49-F238E27FC236}">
                <a16:creationId xmlns:a16="http://schemas.microsoft.com/office/drawing/2014/main" id="{67C47E41-F21B-09DD-D4C3-239B1D2A630F}"/>
              </a:ext>
            </a:extLst>
          </p:cNvPr>
          <p:cNvSpPr txBox="1"/>
          <p:nvPr/>
        </p:nvSpPr>
        <p:spPr>
          <a:xfrm>
            <a:off x="991333" y="1103502"/>
            <a:ext cx="4371975" cy="3693319"/>
          </a:xfrm>
          <a:prstGeom prst="rect">
            <a:avLst/>
          </a:prstGeom>
          <a:noFill/>
        </p:spPr>
        <p:txBody>
          <a:bodyPr wrap="square">
            <a:spAutoFit/>
          </a:bodyPr>
          <a:lstStyle/>
          <a:p>
            <a:r>
              <a:rPr lang="en-US" dirty="0" err="1"/>
              <a:t>hpa</a:t>
            </a:r>
            <a:r>
              <a:rPr lang="en-US" dirty="0"/>
              <a:t>:</a:t>
            </a:r>
          </a:p>
          <a:p>
            <a:r>
              <a:rPr lang="en-US" dirty="0"/>
              <a:t>  enabled: true</a:t>
            </a:r>
          </a:p>
          <a:p>
            <a:r>
              <a:rPr lang="en-US" dirty="0"/>
              <a:t>  </a:t>
            </a:r>
            <a:r>
              <a:rPr lang="en-US" dirty="0" err="1"/>
              <a:t>minReplicas</a:t>
            </a:r>
            <a:r>
              <a:rPr lang="en-US" dirty="0"/>
              <a:t>: 1</a:t>
            </a:r>
          </a:p>
          <a:p>
            <a:r>
              <a:rPr lang="en-US" dirty="0"/>
              <a:t>  </a:t>
            </a:r>
            <a:r>
              <a:rPr lang="en-US" dirty="0" err="1"/>
              <a:t>maxReplicas</a:t>
            </a:r>
            <a:r>
              <a:rPr lang="en-US" dirty="0"/>
              <a:t>: 5</a:t>
            </a:r>
          </a:p>
          <a:p>
            <a:r>
              <a:rPr lang="en-US" dirty="0"/>
              <a:t>  </a:t>
            </a:r>
            <a:r>
              <a:rPr lang="en-US" dirty="0" err="1"/>
              <a:t>targetCPUUtilizationPercentage</a:t>
            </a:r>
            <a:r>
              <a:rPr lang="en-US" dirty="0"/>
              <a:t>: 50</a:t>
            </a:r>
          </a:p>
          <a:p>
            <a:endParaRPr lang="en-US" dirty="0"/>
          </a:p>
          <a:p>
            <a:r>
              <a:rPr lang="en-US" dirty="0"/>
              <a:t>resources: </a:t>
            </a:r>
          </a:p>
          <a:p>
            <a:r>
              <a:rPr lang="en-US" dirty="0"/>
              <a:t>  limits: </a:t>
            </a:r>
          </a:p>
          <a:p>
            <a:r>
              <a:rPr lang="en-US" dirty="0"/>
              <a:t>    </a:t>
            </a:r>
            <a:r>
              <a:rPr lang="en-US" dirty="0" err="1"/>
              <a:t>cpu</a:t>
            </a:r>
            <a:r>
              <a:rPr lang="en-US" dirty="0"/>
              <a:t>: 250m</a:t>
            </a:r>
          </a:p>
          <a:p>
            <a:r>
              <a:rPr lang="en-US" dirty="0"/>
              <a:t>    memory: 256Mi</a:t>
            </a:r>
          </a:p>
          <a:p>
            <a:r>
              <a:rPr lang="en-US" dirty="0"/>
              <a:t>  requests: </a:t>
            </a:r>
          </a:p>
          <a:p>
            <a:r>
              <a:rPr lang="en-US" dirty="0"/>
              <a:t>    </a:t>
            </a:r>
            <a:r>
              <a:rPr lang="en-US" dirty="0" err="1"/>
              <a:t>cpu</a:t>
            </a:r>
            <a:r>
              <a:rPr lang="en-US" dirty="0"/>
              <a:t>: 100m</a:t>
            </a:r>
          </a:p>
          <a:p>
            <a:r>
              <a:rPr lang="en-US" dirty="0"/>
              <a:t>    memory: 128Mi</a:t>
            </a:r>
          </a:p>
        </p:txBody>
      </p:sp>
      <p:sp>
        <p:nvSpPr>
          <p:cNvPr id="9" name="TextBox 8">
            <a:extLst>
              <a:ext uri="{FF2B5EF4-FFF2-40B4-BE49-F238E27FC236}">
                <a16:creationId xmlns:a16="http://schemas.microsoft.com/office/drawing/2014/main" id="{4E534862-E993-94E5-7B8D-396AC2C76343}"/>
              </a:ext>
            </a:extLst>
          </p:cNvPr>
          <p:cNvSpPr txBox="1"/>
          <p:nvPr/>
        </p:nvSpPr>
        <p:spPr>
          <a:xfrm>
            <a:off x="633047" y="5044498"/>
            <a:ext cx="6833820" cy="1200329"/>
          </a:xfrm>
          <a:prstGeom prst="rect">
            <a:avLst/>
          </a:prstGeom>
          <a:noFill/>
        </p:spPr>
        <p:txBody>
          <a:bodyPr wrap="square">
            <a:spAutoFit/>
          </a:bodyPr>
          <a:lstStyle/>
          <a:p>
            <a:r>
              <a:rPr lang="en-GB" b="1" dirty="0"/>
              <a:t>Since we are setting the </a:t>
            </a:r>
            <a:r>
              <a:rPr lang="en-GB" b="1" dirty="0" err="1"/>
              <a:t>t</a:t>
            </a:r>
            <a:r>
              <a:rPr lang="en-GB" b="1" dirty="0" err="1">
                <a:solidFill>
                  <a:srgbClr val="C00000"/>
                </a:solidFill>
              </a:rPr>
              <a:t>argetCPUUtilizationPercentage</a:t>
            </a:r>
            <a:r>
              <a:rPr lang="en-GB" b="1" dirty="0"/>
              <a:t>  to 50% once the CPU utilization crosses 50% the scaling of pods starts kicks in creating the pods mentioned as per </a:t>
            </a:r>
            <a:r>
              <a:rPr lang="en-GB" b="1" dirty="0" err="1">
                <a:solidFill>
                  <a:srgbClr val="C00000"/>
                </a:solidFill>
              </a:rPr>
              <a:t>maxReplicas</a:t>
            </a:r>
            <a:r>
              <a:rPr lang="en-GB" b="1" dirty="0"/>
              <a:t> tag above.</a:t>
            </a:r>
            <a:endParaRPr lang="en-US" b="1" dirty="0"/>
          </a:p>
        </p:txBody>
      </p:sp>
    </p:spTree>
    <p:extLst>
      <p:ext uri="{BB962C8B-B14F-4D97-AF65-F5344CB8AC3E}">
        <p14:creationId xmlns:p14="http://schemas.microsoft.com/office/powerpoint/2010/main" val="27718774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63C85FAB-F7AD-360D-421D-90398AF8D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455" y="1623281"/>
            <a:ext cx="9744075" cy="40862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7A4623-47DA-9240-FB9F-C47F0929583A}"/>
              </a:ext>
            </a:extLst>
          </p:cNvPr>
          <p:cNvSpPr txBox="1"/>
          <p:nvPr/>
        </p:nvSpPr>
        <p:spPr>
          <a:xfrm>
            <a:off x="771526" y="290118"/>
            <a:ext cx="6097464" cy="461665"/>
          </a:xfrm>
          <a:prstGeom prst="rect">
            <a:avLst/>
          </a:prstGeom>
          <a:noFill/>
        </p:spPr>
        <p:txBody>
          <a:bodyPr wrap="square">
            <a:spAutoFit/>
          </a:bodyPr>
          <a:lstStyle/>
          <a:p>
            <a:r>
              <a:rPr lang="en-US" sz="2400" b="1" dirty="0" err="1"/>
              <a:t>Graphana</a:t>
            </a:r>
            <a:r>
              <a:rPr lang="en-US" sz="2400" b="1" dirty="0"/>
              <a:t> Pre-Built dashboard</a:t>
            </a:r>
          </a:p>
        </p:txBody>
      </p:sp>
    </p:spTree>
    <p:extLst>
      <p:ext uri="{BB962C8B-B14F-4D97-AF65-F5344CB8AC3E}">
        <p14:creationId xmlns:p14="http://schemas.microsoft.com/office/powerpoint/2010/main" val="22920264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02FA-10B2-CEC7-7BAF-2B5452655DC9}"/>
              </a:ext>
            </a:extLst>
          </p:cNvPr>
          <p:cNvSpPr>
            <a:spLocks noGrp="1"/>
          </p:cNvSpPr>
          <p:nvPr>
            <p:ph type="title"/>
          </p:nvPr>
        </p:nvSpPr>
        <p:spPr/>
        <p:txBody>
          <a:bodyPr/>
          <a:lstStyle/>
          <a:p>
            <a:r>
              <a:rPr lang="en-US" dirty="0"/>
              <a:t>POD Details </a:t>
            </a:r>
          </a:p>
        </p:txBody>
      </p:sp>
      <p:pic>
        <p:nvPicPr>
          <p:cNvPr id="4" name="Picture 3">
            <a:extLst>
              <a:ext uri="{FF2B5EF4-FFF2-40B4-BE49-F238E27FC236}">
                <a16:creationId xmlns:a16="http://schemas.microsoft.com/office/drawing/2014/main" id="{1C6C6A81-51D6-B9F0-F134-E316C36A0677}"/>
              </a:ext>
            </a:extLst>
          </p:cNvPr>
          <p:cNvPicPr>
            <a:picLocks noChangeAspect="1"/>
          </p:cNvPicPr>
          <p:nvPr/>
        </p:nvPicPr>
        <p:blipFill>
          <a:blip r:embed="rId3"/>
          <a:stretch>
            <a:fillRect/>
          </a:stretch>
        </p:blipFill>
        <p:spPr>
          <a:xfrm>
            <a:off x="-27495" y="2753762"/>
            <a:ext cx="12192000" cy="4104238"/>
          </a:xfrm>
          <a:prstGeom prst="rect">
            <a:avLst/>
          </a:prstGeom>
        </p:spPr>
      </p:pic>
      <p:sp>
        <p:nvSpPr>
          <p:cNvPr id="6" name="TextBox 5">
            <a:extLst>
              <a:ext uri="{FF2B5EF4-FFF2-40B4-BE49-F238E27FC236}">
                <a16:creationId xmlns:a16="http://schemas.microsoft.com/office/drawing/2014/main" id="{4FCC4189-3086-16D6-8938-E8722932025E}"/>
              </a:ext>
            </a:extLst>
          </p:cNvPr>
          <p:cNvSpPr txBox="1"/>
          <p:nvPr/>
        </p:nvSpPr>
        <p:spPr>
          <a:xfrm>
            <a:off x="1565031" y="1690818"/>
            <a:ext cx="7231672" cy="646331"/>
          </a:xfrm>
          <a:prstGeom prst="rect">
            <a:avLst/>
          </a:prstGeom>
          <a:noFill/>
        </p:spPr>
        <p:txBody>
          <a:bodyPr wrap="square">
            <a:spAutoFit/>
          </a:bodyPr>
          <a:lstStyle/>
          <a:p>
            <a:r>
              <a:rPr lang="en-GB" dirty="0"/>
              <a:t>Show Details of one of Pod </a:t>
            </a:r>
            <a:r>
              <a:rPr lang="en-GB" dirty="0" err="1"/>
              <a:t>webmvc</a:t>
            </a:r>
            <a:r>
              <a:rPr lang="en-GB" dirty="0"/>
              <a:t> The </a:t>
            </a:r>
            <a:r>
              <a:rPr lang="en-GB" dirty="0" err="1"/>
              <a:t>webmvc</a:t>
            </a:r>
            <a:r>
              <a:rPr lang="en-GB" dirty="0"/>
              <a:t> Pod has been filtered for clarity</a:t>
            </a:r>
            <a:endParaRPr lang="en-US" dirty="0"/>
          </a:p>
        </p:txBody>
      </p:sp>
    </p:spTree>
    <p:extLst>
      <p:ext uri="{BB962C8B-B14F-4D97-AF65-F5344CB8AC3E}">
        <p14:creationId xmlns:p14="http://schemas.microsoft.com/office/powerpoint/2010/main" val="14943030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32206-E32D-FDD5-B01F-C0803DA73E52}"/>
              </a:ext>
            </a:extLst>
          </p:cNvPr>
          <p:cNvSpPr>
            <a:spLocks noGrp="1"/>
          </p:cNvSpPr>
          <p:nvPr>
            <p:ph type="title"/>
          </p:nvPr>
        </p:nvSpPr>
        <p:spPr/>
        <p:txBody>
          <a:bodyPr/>
          <a:lstStyle/>
          <a:p>
            <a:r>
              <a:rPr lang="en-GB" sz="2000" b="0" i="0" dirty="0">
                <a:solidFill>
                  <a:srgbClr val="222222"/>
                </a:solidFill>
                <a:effectLst/>
                <a:latin typeface="Droid Sans"/>
              </a:rPr>
              <a:t>I use Apache </a:t>
            </a:r>
            <a:r>
              <a:rPr lang="en-GB" sz="2000" b="1" i="0" dirty="0" err="1">
                <a:solidFill>
                  <a:srgbClr val="C00000"/>
                </a:solidFill>
                <a:effectLst/>
                <a:latin typeface="Droid Sans"/>
              </a:rPr>
              <a:t>Jmeter</a:t>
            </a:r>
            <a:r>
              <a:rPr lang="en-GB" sz="2000" b="0" i="0" dirty="0">
                <a:solidFill>
                  <a:srgbClr val="222222"/>
                </a:solidFill>
                <a:effectLst/>
                <a:latin typeface="Droid Sans"/>
              </a:rPr>
              <a:t> to perform a </a:t>
            </a:r>
            <a:r>
              <a:rPr lang="en-GB" sz="2000" b="1" i="0" dirty="0">
                <a:solidFill>
                  <a:srgbClr val="222222"/>
                </a:solidFill>
                <a:effectLst/>
                <a:latin typeface="Droid Sans"/>
              </a:rPr>
              <a:t>load test </a:t>
            </a:r>
            <a:r>
              <a:rPr lang="en-GB" sz="2000" b="0" i="0" dirty="0">
                <a:solidFill>
                  <a:srgbClr val="222222"/>
                </a:solidFill>
                <a:effectLst/>
                <a:latin typeface="Droid Sans"/>
              </a:rPr>
              <a:t>on the website deployed on AKS with /</a:t>
            </a:r>
            <a:r>
              <a:rPr lang="en-GB" sz="2000" b="0" i="0" dirty="0" err="1">
                <a:solidFill>
                  <a:srgbClr val="222222"/>
                </a:solidFill>
                <a:effectLst/>
                <a:latin typeface="Droid Sans"/>
              </a:rPr>
              <a:t>webmvc</a:t>
            </a:r>
            <a:r>
              <a:rPr lang="en-GB" sz="2000" b="0" i="0" dirty="0">
                <a:solidFill>
                  <a:srgbClr val="222222"/>
                </a:solidFill>
                <a:effectLst/>
                <a:latin typeface="Droid Sans"/>
              </a:rPr>
              <a:t> prefix here are the results that show up in the next </a:t>
            </a:r>
            <a:r>
              <a:rPr lang="en-GB" sz="2000" b="1" i="0" dirty="0">
                <a:solidFill>
                  <a:srgbClr val="C00000"/>
                </a:solidFill>
                <a:effectLst/>
                <a:latin typeface="Droid Sans"/>
              </a:rPr>
              <a:t>5 mins </a:t>
            </a:r>
            <a:r>
              <a:rPr lang="en-GB" sz="2000" b="0" i="0" dirty="0">
                <a:solidFill>
                  <a:srgbClr val="222222"/>
                </a:solidFill>
                <a:effectLst/>
                <a:latin typeface="Droid Sans"/>
              </a:rPr>
              <a:t>and </a:t>
            </a:r>
            <a:r>
              <a:rPr lang="en-GB" sz="2000" b="0" i="0" dirty="0" err="1">
                <a:solidFill>
                  <a:srgbClr val="222222"/>
                </a:solidFill>
                <a:effectLst/>
                <a:latin typeface="Droid Sans"/>
              </a:rPr>
              <a:t>webmvc</a:t>
            </a:r>
            <a:r>
              <a:rPr lang="en-GB" sz="2000" b="0" i="0" dirty="0">
                <a:solidFill>
                  <a:srgbClr val="222222"/>
                </a:solidFill>
                <a:effectLst/>
                <a:latin typeface="Droid Sans"/>
              </a:rPr>
              <a:t> containers gets </a:t>
            </a:r>
            <a:r>
              <a:rPr lang="en-GB" sz="2000" b="1" i="0" dirty="0">
                <a:solidFill>
                  <a:srgbClr val="C00000"/>
                </a:solidFill>
                <a:effectLst/>
                <a:latin typeface="Droid Sans"/>
              </a:rPr>
              <a:t>scaled to 5 pods </a:t>
            </a:r>
            <a:r>
              <a:rPr lang="en-GB" sz="2000" b="0" i="0" dirty="0">
                <a:solidFill>
                  <a:srgbClr val="222222"/>
                </a:solidFill>
                <a:effectLst/>
                <a:latin typeface="Droid Sans"/>
              </a:rPr>
              <a:t>as shown below.</a:t>
            </a:r>
            <a:endParaRPr lang="en-US" sz="2000" dirty="0"/>
          </a:p>
        </p:txBody>
      </p:sp>
      <p:pic>
        <p:nvPicPr>
          <p:cNvPr id="4" name="Picture 3">
            <a:extLst>
              <a:ext uri="{FF2B5EF4-FFF2-40B4-BE49-F238E27FC236}">
                <a16:creationId xmlns:a16="http://schemas.microsoft.com/office/drawing/2014/main" id="{31D04554-236C-D32C-74F3-63C3F5D7F3AB}"/>
              </a:ext>
            </a:extLst>
          </p:cNvPr>
          <p:cNvPicPr>
            <a:picLocks noChangeAspect="1"/>
          </p:cNvPicPr>
          <p:nvPr/>
        </p:nvPicPr>
        <p:blipFill>
          <a:blip r:embed="rId3"/>
          <a:stretch>
            <a:fillRect/>
          </a:stretch>
        </p:blipFill>
        <p:spPr>
          <a:xfrm>
            <a:off x="200658" y="2181225"/>
            <a:ext cx="11062288" cy="2830390"/>
          </a:xfrm>
          <a:prstGeom prst="rect">
            <a:avLst/>
          </a:prstGeom>
        </p:spPr>
      </p:pic>
    </p:spTree>
    <p:extLst>
      <p:ext uri="{BB962C8B-B14F-4D97-AF65-F5344CB8AC3E}">
        <p14:creationId xmlns:p14="http://schemas.microsoft.com/office/powerpoint/2010/main" val="25026622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E4DDFC-C7E7-1A0E-DD8C-700D836A3202}"/>
              </a:ext>
            </a:extLst>
          </p:cNvPr>
          <p:cNvSpPr txBox="1"/>
          <p:nvPr/>
        </p:nvSpPr>
        <p:spPr>
          <a:xfrm>
            <a:off x="1079257" y="639551"/>
            <a:ext cx="10500212" cy="646331"/>
          </a:xfrm>
          <a:prstGeom prst="rect">
            <a:avLst/>
          </a:prstGeom>
          <a:noFill/>
        </p:spPr>
        <p:txBody>
          <a:bodyPr wrap="square">
            <a:spAutoFit/>
          </a:bodyPr>
          <a:lstStyle/>
          <a:p>
            <a:r>
              <a:rPr lang="en-GB" b="0" i="0" dirty="0">
                <a:solidFill>
                  <a:srgbClr val="222222"/>
                </a:solidFill>
                <a:effectLst/>
                <a:latin typeface="Droid Sans"/>
              </a:rPr>
              <a:t>Within a span of </a:t>
            </a:r>
            <a:r>
              <a:rPr lang="en-GB" b="1" i="0" dirty="0">
                <a:solidFill>
                  <a:srgbClr val="C00000"/>
                </a:solidFill>
                <a:effectLst/>
                <a:latin typeface="Droid Sans"/>
              </a:rPr>
              <a:t>10 mins </a:t>
            </a:r>
            <a:r>
              <a:rPr lang="en-GB" b="0" i="0" dirty="0">
                <a:solidFill>
                  <a:srgbClr val="222222"/>
                </a:solidFill>
                <a:effectLst/>
                <a:latin typeface="Droid Sans"/>
              </a:rPr>
              <a:t>after the load test is completed, the </a:t>
            </a:r>
            <a:r>
              <a:rPr lang="en-GB" b="1" i="0" dirty="0">
                <a:solidFill>
                  <a:srgbClr val="222222"/>
                </a:solidFill>
                <a:effectLst/>
                <a:latin typeface="Droid Sans"/>
              </a:rPr>
              <a:t>scale down behaviour policy </a:t>
            </a:r>
            <a:r>
              <a:rPr lang="en-GB" b="0" i="0" dirty="0">
                <a:solidFill>
                  <a:srgbClr val="222222"/>
                </a:solidFill>
                <a:effectLst/>
                <a:latin typeface="Droid Sans"/>
              </a:rPr>
              <a:t>specified in the </a:t>
            </a:r>
            <a:r>
              <a:rPr lang="en-GB" b="1" i="0" dirty="0" err="1">
                <a:solidFill>
                  <a:srgbClr val="222222"/>
                </a:solidFill>
                <a:effectLst/>
                <a:latin typeface="Droid Sans"/>
              </a:rPr>
              <a:t>HPA.yaml</a:t>
            </a:r>
            <a:r>
              <a:rPr lang="en-GB" b="1" i="0" dirty="0">
                <a:solidFill>
                  <a:srgbClr val="222222"/>
                </a:solidFill>
                <a:effectLst/>
                <a:latin typeface="Droid Sans"/>
              </a:rPr>
              <a:t> </a:t>
            </a:r>
            <a:r>
              <a:rPr lang="en-GB" b="0" i="0" dirty="0">
                <a:solidFill>
                  <a:srgbClr val="222222"/>
                </a:solidFill>
                <a:effectLst/>
                <a:latin typeface="Droid Sans"/>
              </a:rPr>
              <a:t>with </a:t>
            </a:r>
            <a:r>
              <a:rPr lang="en-GB" b="1" i="0" dirty="0" err="1">
                <a:solidFill>
                  <a:srgbClr val="C00000"/>
                </a:solidFill>
                <a:effectLst/>
                <a:latin typeface="Droid Sans"/>
              </a:rPr>
              <a:t>stabilizationWindowSeconds</a:t>
            </a:r>
            <a:r>
              <a:rPr lang="en-GB" b="0" i="0" dirty="0">
                <a:solidFill>
                  <a:srgbClr val="222222"/>
                </a:solidFill>
                <a:effectLst/>
                <a:latin typeface="Droid Sans"/>
              </a:rPr>
              <a:t> and </a:t>
            </a:r>
            <a:r>
              <a:rPr lang="en-GB" b="1" i="0" dirty="0">
                <a:solidFill>
                  <a:srgbClr val="222222"/>
                </a:solidFill>
                <a:effectLst/>
                <a:latin typeface="Droid Sans"/>
              </a:rPr>
              <a:t>scales the pods down to 1 from 5.</a:t>
            </a:r>
            <a:endParaRPr lang="en-US" b="1" dirty="0"/>
          </a:p>
        </p:txBody>
      </p:sp>
      <p:pic>
        <p:nvPicPr>
          <p:cNvPr id="6" name="Picture 5">
            <a:extLst>
              <a:ext uri="{FF2B5EF4-FFF2-40B4-BE49-F238E27FC236}">
                <a16:creationId xmlns:a16="http://schemas.microsoft.com/office/drawing/2014/main" id="{2672E40A-90EE-FE76-7400-10D4FD0F91A3}"/>
              </a:ext>
            </a:extLst>
          </p:cNvPr>
          <p:cNvPicPr>
            <a:picLocks noChangeAspect="1"/>
          </p:cNvPicPr>
          <p:nvPr/>
        </p:nvPicPr>
        <p:blipFill>
          <a:blip r:embed="rId2"/>
          <a:stretch>
            <a:fillRect/>
          </a:stretch>
        </p:blipFill>
        <p:spPr>
          <a:xfrm>
            <a:off x="-209949" y="2279771"/>
            <a:ext cx="11014232" cy="2125175"/>
          </a:xfrm>
          <a:prstGeom prst="rect">
            <a:avLst/>
          </a:prstGeom>
        </p:spPr>
      </p:pic>
    </p:spTree>
    <p:extLst>
      <p:ext uri="{BB962C8B-B14F-4D97-AF65-F5344CB8AC3E}">
        <p14:creationId xmlns:p14="http://schemas.microsoft.com/office/powerpoint/2010/main" val="40449513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59DBB8-F862-E1A8-7EE8-232C20477907}"/>
              </a:ext>
            </a:extLst>
          </p:cNvPr>
          <p:cNvSpPr>
            <a:spLocks noGrp="1"/>
          </p:cNvSpPr>
          <p:nvPr>
            <p:ph type="title"/>
          </p:nvPr>
        </p:nvSpPr>
        <p:spPr>
          <a:xfrm>
            <a:off x="581340" y="3514705"/>
            <a:ext cx="6472474" cy="565091"/>
          </a:xfrm>
        </p:spPr>
        <p:txBody>
          <a:bodyPr/>
          <a:lstStyle/>
          <a:p>
            <a:pPr algn="l"/>
            <a:r>
              <a:rPr lang="en-US" b="1" dirty="0">
                <a:solidFill>
                  <a:srgbClr val="242424"/>
                </a:solidFill>
                <a:latin typeface="sohne"/>
              </a:rPr>
              <a:t>Event Driven Scaling</a:t>
            </a:r>
            <a:endParaRPr lang="en-US" b="1" i="0" dirty="0">
              <a:solidFill>
                <a:srgbClr val="242424"/>
              </a:solidFill>
              <a:effectLst/>
              <a:latin typeface="sohne"/>
            </a:endParaRPr>
          </a:p>
        </p:txBody>
      </p:sp>
    </p:spTree>
    <p:extLst>
      <p:ext uri="{BB962C8B-B14F-4D97-AF65-F5344CB8AC3E}">
        <p14:creationId xmlns:p14="http://schemas.microsoft.com/office/powerpoint/2010/main" val="25114795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B0C284-F787-D257-347A-CD909763AF8F}"/>
              </a:ext>
            </a:extLst>
          </p:cNvPr>
          <p:cNvSpPr txBox="1"/>
          <p:nvPr/>
        </p:nvSpPr>
        <p:spPr>
          <a:xfrm>
            <a:off x="692395" y="331655"/>
            <a:ext cx="6570052" cy="6001643"/>
          </a:xfrm>
          <a:prstGeom prst="rect">
            <a:avLst/>
          </a:prstGeom>
          <a:noFill/>
        </p:spPr>
        <p:txBody>
          <a:bodyPr wrap="square">
            <a:spAutoFit/>
          </a:bodyPr>
          <a:lstStyle/>
          <a:p>
            <a:r>
              <a:rPr lang="en-GB" sz="2400" b="1" dirty="0"/>
              <a:t>Kubernetes allows you to </a:t>
            </a:r>
            <a:r>
              <a:rPr lang="en-GB" sz="2400" b="1" dirty="0" err="1"/>
              <a:t>autoscale</a:t>
            </a:r>
            <a:r>
              <a:rPr lang="en-GB" sz="2400" b="1" dirty="0"/>
              <a:t> in various ways: horizontally, vertically, or by nodes.</a:t>
            </a:r>
          </a:p>
          <a:p>
            <a:endParaRPr lang="en-GB" sz="2400" b="1" dirty="0"/>
          </a:p>
          <a:p>
            <a:r>
              <a:rPr lang="en-GB" sz="2400" b="1" dirty="0"/>
              <a:t>All autoscaling solutions have the disadvantage of supporting only standard Kubernetes objects (deployment, stateful set, replica set) and relying on the metrics server.</a:t>
            </a:r>
          </a:p>
          <a:p>
            <a:endParaRPr lang="en-GB" sz="2400" b="1" dirty="0"/>
          </a:p>
          <a:p>
            <a:r>
              <a:rPr lang="en-GB" sz="2400" b="1" dirty="0"/>
              <a:t>Therefore, you need to use a </a:t>
            </a:r>
            <a:r>
              <a:rPr lang="en-GB" sz="2400" b="1" dirty="0">
                <a:solidFill>
                  <a:srgbClr val="C00000"/>
                </a:solidFill>
              </a:rPr>
              <a:t>metric adapter </a:t>
            </a:r>
            <a:r>
              <a:rPr lang="en-GB" sz="2400" b="1" dirty="0"/>
              <a:t>compatible with your data source to build </a:t>
            </a:r>
            <a:r>
              <a:rPr lang="en-GB" sz="2400" b="1" dirty="0">
                <a:solidFill>
                  <a:srgbClr val="C00000"/>
                </a:solidFill>
              </a:rPr>
              <a:t>autoscaling rules based on custom metrics</a:t>
            </a:r>
            <a:r>
              <a:rPr lang="en-GB" sz="2400" b="1" dirty="0"/>
              <a:t>. If you have no metric adapter available, you need to stick to resource metrics (CPU or memory).</a:t>
            </a:r>
            <a:endParaRPr lang="en-US" sz="2400" b="1" dirty="0"/>
          </a:p>
        </p:txBody>
      </p:sp>
      <p:pic>
        <p:nvPicPr>
          <p:cNvPr id="2050" name="Picture 2" descr="Scale Kubernetes pods based on Service Bus Queue using Keda">
            <a:extLst>
              <a:ext uri="{FF2B5EF4-FFF2-40B4-BE49-F238E27FC236}">
                <a16:creationId xmlns:a16="http://schemas.microsoft.com/office/drawing/2014/main" id="{94D5A0FF-5CD5-0998-44E4-109680419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3629" y="1721094"/>
            <a:ext cx="481965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728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157CB1-E24A-020B-A45F-59D98B65C8F6}"/>
              </a:ext>
            </a:extLst>
          </p:cNvPr>
          <p:cNvSpPr>
            <a:spLocks noGrp="1"/>
          </p:cNvSpPr>
          <p:nvPr>
            <p:ph type="title"/>
          </p:nvPr>
        </p:nvSpPr>
        <p:spPr>
          <a:xfrm>
            <a:off x="581340" y="3514705"/>
            <a:ext cx="6472474" cy="565091"/>
          </a:xfrm>
        </p:spPr>
        <p:txBody>
          <a:bodyPr/>
          <a:lstStyle/>
          <a:p>
            <a:r>
              <a:rPr lang="en-US" dirty="0"/>
              <a:t>AKS Nodes</a:t>
            </a:r>
          </a:p>
        </p:txBody>
      </p:sp>
    </p:spTree>
    <p:extLst>
      <p:ext uri="{BB962C8B-B14F-4D97-AF65-F5344CB8AC3E}">
        <p14:creationId xmlns:p14="http://schemas.microsoft.com/office/powerpoint/2010/main" val="21975615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26424-6A44-CB81-96FF-4740AB7BCBC0}"/>
              </a:ext>
            </a:extLst>
          </p:cNvPr>
          <p:cNvSpPr>
            <a:spLocks noGrp="1"/>
          </p:cNvSpPr>
          <p:nvPr>
            <p:ph type="title"/>
          </p:nvPr>
        </p:nvSpPr>
        <p:spPr/>
        <p:txBody>
          <a:bodyPr/>
          <a:lstStyle/>
          <a:p>
            <a:r>
              <a:rPr lang="en-US" dirty="0"/>
              <a:t>Autoscaling Based on External source</a:t>
            </a:r>
          </a:p>
        </p:txBody>
      </p:sp>
      <p:pic>
        <p:nvPicPr>
          <p:cNvPr id="5" name="Picture 4">
            <a:extLst>
              <a:ext uri="{FF2B5EF4-FFF2-40B4-BE49-F238E27FC236}">
                <a16:creationId xmlns:a16="http://schemas.microsoft.com/office/drawing/2014/main" id="{017D465D-8666-FA9B-D1E6-6A48735AB003}"/>
              </a:ext>
            </a:extLst>
          </p:cNvPr>
          <p:cNvPicPr>
            <a:picLocks noChangeAspect="1"/>
          </p:cNvPicPr>
          <p:nvPr/>
        </p:nvPicPr>
        <p:blipFill>
          <a:blip r:embed="rId2"/>
          <a:stretch>
            <a:fillRect/>
          </a:stretch>
        </p:blipFill>
        <p:spPr>
          <a:xfrm>
            <a:off x="0" y="1472979"/>
            <a:ext cx="9434146" cy="5385021"/>
          </a:xfrm>
          <a:prstGeom prst="rect">
            <a:avLst/>
          </a:prstGeom>
        </p:spPr>
      </p:pic>
    </p:spTree>
    <p:extLst>
      <p:ext uri="{BB962C8B-B14F-4D97-AF65-F5344CB8AC3E}">
        <p14:creationId xmlns:p14="http://schemas.microsoft.com/office/powerpoint/2010/main" val="2216721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1F6761-F768-8B88-A1C1-390392AB33E5}"/>
              </a:ext>
            </a:extLst>
          </p:cNvPr>
          <p:cNvPicPr>
            <a:picLocks noChangeAspect="1"/>
          </p:cNvPicPr>
          <p:nvPr/>
        </p:nvPicPr>
        <p:blipFill>
          <a:blip r:embed="rId2"/>
          <a:stretch>
            <a:fillRect/>
          </a:stretch>
        </p:blipFill>
        <p:spPr>
          <a:xfrm>
            <a:off x="256724" y="562262"/>
            <a:ext cx="8825100" cy="4379013"/>
          </a:xfrm>
          <a:prstGeom prst="rect">
            <a:avLst/>
          </a:prstGeom>
        </p:spPr>
      </p:pic>
    </p:spTree>
    <p:extLst>
      <p:ext uri="{BB962C8B-B14F-4D97-AF65-F5344CB8AC3E}">
        <p14:creationId xmlns:p14="http://schemas.microsoft.com/office/powerpoint/2010/main" val="3496941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029D0F-EA3B-1773-206A-6776616C94CE}"/>
              </a:ext>
            </a:extLst>
          </p:cNvPr>
          <p:cNvPicPr>
            <a:picLocks noChangeAspect="1"/>
          </p:cNvPicPr>
          <p:nvPr/>
        </p:nvPicPr>
        <p:blipFill>
          <a:blip r:embed="rId2"/>
          <a:stretch>
            <a:fillRect/>
          </a:stretch>
        </p:blipFill>
        <p:spPr>
          <a:xfrm>
            <a:off x="6162498" y="1121019"/>
            <a:ext cx="5964394" cy="4615962"/>
          </a:xfrm>
          <a:prstGeom prst="rect">
            <a:avLst/>
          </a:prstGeom>
        </p:spPr>
      </p:pic>
      <p:sp>
        <p:nvSpPr>
          <p:cNvPr id="3" name="TextBox 2">
            <a:extLst>
              <a:ext uri="{FF2B5EF4-FFF2-40B4-BE49-F238E27FC236}">
                <a16:creationId xmlns:a16="http://schemas.microsoft.com/office/drawing/2014/main" id="{7A354B54-B559-0154-3B58-A8F7C55E6BB2}"/>
              </a:ext>
            </a:extLst>
          </p:cNvPr>
          <p:cNvSpPr txBox="1"/>
          <p:nvPr/>
        </p:nvSpPr>
        <p:spPr>
          <a:xfrm>
            <a:off x="351692" y="1276788"/>
            <a:ext cx="5873262" cy="3970318"/>
          </a:xfrm>
          <a:prstGeom prst="rect">
            <a:avLst/>
          </a:prstGeom>
          <a:noFill/>
        </p:spPr>
        <p:txBody>
          <a:bodyPr wrap="square">
            <a:spAutoFit/>
          </a:bodyPr>
          <a:lstStyle/>
          <a:p>
            <a:pPr algn="l">
              <a:buFont typeface="+mj-lt"/>
              <a:buAutoNum type="arabicPeriod"/>
            </a:pPr>
            <a:r>
              <a:rPr lang="en-GB" b="1" i="0" dirty="0">
                <a:effectLst/>
                <a:latin typeface="Google Sans Text"/>
              </a:rPr>
              <a:t>External Event Source:</a:t>
            </a:r>
            <a:r>
              <a:rPr lang="en-GB" b="0" i="0" dirty="0">
                <a:effectLst/>
                <a:latin typeface="Google Sans Text"/>
              </a:rPr>
              <a:t> This could be a queue, topic, or any other source of events that KEDA can monitor.</a:t>
            </a:r>
          </a:p>
          <a:p>
            <a:pPr algn="l">
              <a:buFont typeface="+mj-lt"/>
              <a:buAutoNum type="arabicPeriod"/>
            </a:pPr>
            <a:r>
              <a:rPr lang="en-GB" b="1" i="0" dirty="0">
                <a:effectLst/>
                <a:latin typeface="Google Sans Text"/>
              </a:rPr>
              <a:t>KEDA Operator:</a:t>
            </a:r>
            <a:r>
              <a:rPr lang="en-GB" b="0" i="0" dirty="0">
                <a:effectLst/>
                <a:latin typeface="Google Sans Text"/>
              </a:rPr>
              <a:t> This component monitors the event source and retrieves the current event count or metric value.</a:t>
            </a:r>
          </a:p>
          <a:p>
            <a:pPr algn="l">
              <a:buFont typeface="+mj-lt"/>
              <a:buAutoNum type="arabicPeriod"/>
            </a:pPr>
            <a:r>
              <a:rPr lang="en-GB" b="1" i="0" dirty="0">
                <a:effectLst/>
                <a:latin typeface="Google Sans Text"/>
              </a:rPr>
              <a:t>KEDA Scaler:</a:t>
            </a:r>
            <a:r>
              <a:rPr lang="en-GB" b="0" i="0" dirty="0">
                <a:effectLst/>
                <a:latin typeface="Google Sans Text"/>
              </a:rPr>
              <a:t> This component calculates the desired number of replicas based on the event count and scaling rules.</a:t>
            </a:r>
          </a:p>
          <a:p>
            <a:pPr algn="l">
              <a:buFont typeface="+mj-lt"/>
              <a:buAutoNum type="arabicPeriod"/>
            </a:pPr>
            <a:r>
              <a:rPr lang="en-GB" b="1" i="0" dirty="0">
                <a:effectLst/>
                <a:latin typeface="Google Sans Text"/>
              </a:rPr>
              <a:t>HPA Update:</a:t>
            </a:r>
            <a:r>
              <a:rPr lang="en-GB" b="0" i="0" dirty="0">
                <a:effectLst/>
                <a:latin typeface="Google Sans Text"/>
              </a:rPr>
              <a:t> KEDA updates the HPA with the desired replica count.</a:t>
            </a:r>
          </a:p>
          <a:p>
            <a:pPr algn="l">
              <a:buFont typeface="+mj-lt"/>
              <a:buAutoNum type="arabicPeriod"/>
            </a:pPr>
            <a:r>
              <a:rPr lang="en-GB" b="1" i="0" dirty="0">
                <a:effectLst/>
                <a:latin typeface="Google Sans Text"/>
              </a:rPr>
              <a:t>AKS Pod Scaling:</a:t>
            </a:r>
            <a:r>
              <a:rPr lang="en-GB" b="0" i="0" dirty="0">
                <a:effectLst/>
                <a:latin typeface="Google Sans Text"/>
              </a:rPr>
              <a:t> The HPA instructs AKS to scale the pods for the deployment.</a:t>
            </a:r>
          </a:p>
          <a:p>
            <a:pPr algn="l">
              <a:buFont typeface="+mj-lt"/>
              <a:buAutoNum type="arabicPeriod"/>
            </a:pPr>
            <a:r>
              <a:rPr lang="en-GB" b="1" i="0" dirty="0">
                <a:effectLst/>
                <a:latin typeface="Google Sans Text"/>
              </a:rPr>
              <a:t>Pod Deployment:</a:t>
            </a:r>
            <a:r>
              <a:rPr lang="en-GB" b="0" i="0" dirty="0">
                <a:effectLst/>
                <a:latin typeface="Google Sans Text"/>
              </a:rPr>
              <a:t> AKS creates or removes pods as needed.</a:t>
            </a:r>
          </a:p>
          <a:p>
            <a:pPr algn="l">
              <a:buFont typeface="+mj-lt"/>
              <a:buAutoNum type="arabicPeriod"/>
            </a:pPr>
            <a:r>
              <a:rPr lang="en-GB" b="1" i="0" dirty="0">
                <a:effectLst/>
                <a:latin typeface="Google Sans Text"/>
              </a:rPr>
              <a:t>Feedback Loop:</a:t>
            </a:r>
            <a:r>
              <a:rPr lang="en-GB" b="0" i="0" dirty="0">
                <a:effectLst/>
                <a:latin typeface="Google Sans Text"/>
              </a:rPr>
              <a:t> The updated pod count affects event processing, which is reflected in the event source. KEDA continuously monitors and adjusts the replica count.</a:t>
            </a:r>
          </a:p>
        </p:txBody>
      </p:sp>
      <p:sp>
        <p:nvSpPr>
          <p:cNvPr id="4" name="TextBox 3">
            <a:extLst>
              <a:ext uri="{FF2B5EF4-FFF2-40B4-BE49-F238E27FC236}">
                <a16:creationId xmlns:a16="http://schemas.microsoft.com/office/drawing/2014/main" id="{BE6B8458-BF36-528D-0134-2B155B0EC774}"/>
              </a:ext>
            </a:extLst>
          </p:cNvPr>
          <p:cNvSpPr txBox="1"/>
          <p:nvPr/>
        </p:nvSpPr>
        <p:spPr>
          <a:xfrm>
            <a:off x="351692" y="254976"/>
            <a:ext cx="2772041" cy="461665"/>
          </a:xfrm>
          <a:prstGeom prst="rect">
            <a:avLst/>
          </a:prstGeom>
          <a:noFill/>
        </p:spPr>
        <p:txBody>
          <a:bodyPr wrap="none" rtlCol="0">
            <a:spAutoFit/>
          </a:bodyPr>
          <a:lstStyle/>
          <a:p>
            <a:r>
              <a:rPr lang="en-US" sz="2400" b="1" dirty="0"/>
              <a:t>KEDA Component</a:t>
            </a:r>
          </a:p>
        </p:txBody>
      </p:sp>
    </p:spTree>
    <p:extLst>
      <p:ext uri="{BB962C8B-B14F-4D97-AF65-F5344CB8AC3E}">
        <p14:creationId xmlns:p14="http://schemas.microsoft.com/office/powerpoint/2010/main" val="40336739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185244-87AB-0CF8-7589-748252C6690C}"/>
              </a:ext>
            </a:extLst>
          </p:cNvPr>
          <p:cNvSpPr txBox="1"/>
          <p:nvPr/>
        </p:nvSpPr>
        <p:spPr>
          <a:xfrm>
            <a:off x="79987" y="1431199"/>
            <a:ext cx="5477608" cy="4247317"/>
          </a:xfrm>
          <a:prstGeom prst="rect">
            <a:avLst/>
          </a:prstGeom>
          <a:noFill/>
        </p:spPr>
        <p:txBody>
          <a:bodyPr wrap="square">
            <a:spAutoFit/>
          </a:bodyPr>
          <a:lstStyle/>
          <a:p>
            <a:pPr marL="285750" indent="-285750" algn="l">
              <a:buFont typeface="Arial" panose="020B0604020202020204" pitchFamily="34" charset="0"/>
              <a:buChar char="•"/>
            </a:pPr>
            <a:r>
              <a:rPr lang="en-GB" b="0" i="0" dirty="0">
                <a:effectLst/>
                <a:latin typeface="Google Sans Text"/>
              </a:rPr>
              <a:t>Events are generated by the external event source.</a:t>
            </a:r>
          </a:p>
          <a:p>
            <a:pPr marL="285750" indent="-285750" algn="l">
              <a:buFont typeface="Arial" panose="020B0604020202020204" pitchFamily="34" charset="0"/>
              <a:buChar char="•"/>
            </a:pPr>
            <a:r>
              <a:rPr lang="en-GB" b="0" i="0" dirty="0">
                <a:effectLst/>
                <a:latin typeface="Google Sans Text"/>
              </a:rPr>
              <a:t>The KEDA operator detects the events and retrieves </a:t>
            </a:r>
          </a:p>
          <a:p>
            <a:pPr algn="l"/>
            <a:r>
              <a:rPr lang="en-GB" dirty="0">
                <a:latin typeface="Google Sans Text"/>
              </a:rPr>
              <a:t>     </a:t>
            </a:r>
            <a:r>
              <a:rPr lang="en-GB" b="0" i="0" dirty="0">
                <a:effectLst/>
                <a:latin typeface="Google Sans Text"/>
              </a:rPr>
              <a:t>the event count.</a:t>
            </a:r>
          </a:p>
          <a:p>
            <a:pPr marL="285750" indent="-285750" algn="l">
              <a:buFont typeface="Arial" panose="020B0604020202020204" pitchFamily="34" charset="0"/>
              <a:buChar char="•"/>
            </a:pPr>
            <a:r>
              <a:rPr lang="en-GB" b="0" i="0" dirty="0">
                <a:effectLst/>
                <a:latin typeface="Google Sans Text"/>
              </a:rPr>
              <a:t>The KEDA scaler calculates the desired number of </a:t>
            </a:r>
          </a:p>
          <a:p>
            <a:pPr algn="l"/>
            <a:r>
              <a:rPr lang="en-GB" b="0" i="0" dirty="0">
                <a:effectLst/>
                <a:latin typeface="Google Sans Text"/>
              </a:rPr>
              <a:t>       replicas based on the event count and scaling rules.</a:t>
            </a:r>
          </a:p>
          <a:p>
            <a:pPr marL="285750" indent="-285750" algn="l">
              <a:buFont typeface="Arial" panose="020B0604020202020204" pitchFamily="34" charset="0"/>
              <a:buChar char="•"/>
            </a:pPr>
            <a:r>
              <a:rPr lang="en-GB" b="0" i="0" dirty="0">
                <a:effectLst/>
                <a:latin typeface="Google Sans Text"/>
              </a:rPr>
              <a:t>KEDA updates the HPA with the desired replica count.</a:t>
            </a:r>
          </a:p>
          <a:p>
            <a:pPr marL="285750" indent="-285750" algn="l">
              <a:buFont typeface="Arial" panose="020B0604020202020204" pitchFamily="34" charset="0"/>
              <a:buChar char="•"/>
            </a:pPr>
            <a:r>
              <a:rPr lang="en-GB" b="0" i="0" dirty="0">
                <a:effectLst/>
                <a:latin typeface="Google Sans Text"/>
              </a:rPr>
              <a:t>The HPA instructs AKS to scale the pods for the </a:t>
            </a:r>
          </a:p>
          <a:p>
            <a:pPr algn="l"/>
            <a:r>
              <a:rPr lang="en-GB" b="0" i="0" dirty="0">
                <a:effectLst/>
                <a:latin typeface="Google Sans Text"/>
              </a:rPr>
              <a:t>      deployment.</a:t>
            </a:r>
          </a:p>
          <a:p>
            <a:pPr marL="285750" indent="-285750" algn="l">
              <a:buFont typeface="Arial" panose="020B0604020202020204" pitchFamily="34" charset="0"/>
              <a:buChar char="•"/>
            </a:pPr>
            <a:r>
              <a:rPr lang="en-GB" b="0" i="0" dirty="0">
                <a:effectLst/>
                <a:latin typeface="Google Sans Text"/>
              </a:rPr>
              <a:t>AKS creates or removes pods as needed to match the </a:t>
            </a:r>
          </a:p>
          <a:p>
            <a:pPr algn="l"/>
            <a:r>
              <a:rPr lang="en-GB" b="0" i="0" dirty="0">
                <a:effectLst/>
                <a:latin typeface="Google Sans Text"/>
              </a:rPr>
              <a:t>    desired replica count.</a:t>
            </a:r>
          </a:p>
          <a:p>
            <a:pPr marL="285750" indent="-285750" algn="l">
              <a:buFont typeface="Arial" panose="020B0604020202020204" pitchFamily="34" charset="0"/>
              <a:buChar char="•"/>
            </a:pPr>
            <a:r>
              <a:rPr lang="en-GB" b="0" i="0" dirty="0">
                <a:effectLst/>
                <a:latin typeface="Google Sans Text"/>
              </a:rPr>
              <a:t>The updated pod count affects the event processing </a:t>
            </a:r>
          </a:p>
          <a:p>
            <a:pPr algn="l"/>
            <a:r>
              <a:rPr lang="en-GB" b="0" i="0" dirty="0">
                <a:effectLst/>
                <a:latin typeface="Google Sans Text"/>
              </a:rPr>
              <a:t>     rate, which is reflected in the event source.</a:t>
            </a:r>
          </a:p>
          <a:p>
            <a:pPr marL="285750" indent="-285750" algn="l">
              <a:buFont typeface="Arial" panose="020B0604020202020204" pitchFamily="34" charset="0"/>
              <a:buChar char="•"/>
            </a:pPr>
            <a:r>
              <a:rPr lang="en-GB" b="0" i="0" dirty="0">
                <a:effectLst/>
                <a:latin typeface="Google Sans Text"/>
              </a:rPr>
              <a:t>KEDA continuously monitors the event source and </a:t>
            </a:r>
            <a:endParaRPr lang="en-GB" dirty="0">
              <a:latin typeface="Google Sans Text"/>
            </a:endParaRPr>
          </a:p>
          <a:p>
            <a:pPr algn="l"/>
            <a:r>
              <a:rPr lang="en-GB" b="0" i="0" dirty="0">
                <a:effectLst/>
                <a:latin typeface="Google Sans Text"/>
              </a:rPr>
              <a:t>adjusts the replica count as needed, creating a feedback loop for dynamic scaling.</a:t>
            </a:r>
          </a:p>
        </p:txBody>
      </p:sp>
      <p:pic>
        <p:nvPicPr>
          <p:cNvPr id="5" name="Picture 4">
            <a:extLst>
              <a:ext uri="{FF2B5EF4-FFF2-40B4-BE49-F238E27FC236}">
                <a16:creationId xmlns:a16="http://schemas.microsoft.com/office/drawing/2014/main" id="{E07DB5D2-05CF-ECD8-601C-AA9964787D73}"/>
              </a:ext>
            </a:extLst>
          </p:cNvPr>
          <p:cNvPicPr>
            <a:picLocks noChangeAspect="1"/>
          </p:cNvPicPr>
          <p:nvPr/>
        </p:nvPicPr>
        <p:blipFill>
          <a:blip r:embed="rId3"/>
          <a:stretch>
            <a:fillRect/>
          </a:stretch>
        </p:blipFill>
        <p:spPr>
          <a:xfrm>
            <a:off x="6034454" y="1649692"/>
            <a:ext cx="6016013" cy="3810330"/>
          </a:xfrm>
          <a:prstGeom prst="rect">
            <a:avLst/>
          </a:prstGeom>
        </p:spPr>
      </p:pic>
      <p:sp>
        <p:nvSpPr>
          <p:cNvPr id="6" name="Title 1">
            <a:extLst>
              <a:ext uri="{FF2B5EF4-FFF2-40B4-BE49-F238E27FC236}">
                <a16:creationId xmlns:a16="http://schemas.microsoft.com/office/drawing/2014/main" id="{D876CACD-2A0A-2AE8-DA86-717485697E75}"/>
              </a:ext>
            </a:extLst>
          </p:cNvPr>
          <p:cNvSpPr>
            <a:spLocks noGrp="1"/>
          </p:cNvSpPr>
          <p:nvPr>
            <p:ph type="title"/>
          </p:nvPr>
        </p:nvSpPr>
        <p:spPr>
          <a:xfrm>
            <a:off x="457200" y="411480"/>
            <a:ext cx="11222610" cy="515443"/>
          </a:xfrm>
        </p:spPr>
        <p:txBody>
          <a:bodyPr/>
          <a:lstStyle/>
          <a:p>
            <a:r>
              <a:rPr lang="en-US" dirty="0"/>
              <a:t>KEDA Flow</a:t>
            </a:r>
          </a:p>
        </p:txBody>
      </p:sp>
    </p:spTree>
    <p:extLst>
      <p:ext uri="{BB962C8B-B14F-4D97-AF65-F5344CB8AC3E}">
        <p14:creationId xmlns:p14="http://schemas.microsoft.com/office/powerpoint/2010/main" val="25864761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13FB-BA24-888A-C102-7F0E1EAACF3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37296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6B3455-99E7-B812-9543-6373B8A834E3}"/>
              </a:ext>
            </a:extLst>
          </p:cNvPr>
          <p:cNvSpPr>
            <a:spLocks noGrp="1"/>
          </p:cNvSpPr>
          <p:nvPr>
            <p:ph type="title"/>
          </p:nvPr>
        </p:nvSpPr>
        <p:spPr>
          <a:xfrm>
            <a:off x="236641" y="207719"/>
            <a:ext cx="11222610" cy="515443"/>
          </a:xfrm>
        </p:spPr>
        <p:txBody>
          <a:bodyPr/>
          <a:lstStyle/>
          <a:p>
            <a:r>
              <a:rPr lang="en-US" dirty="0"/>
              <a:t>Node Types in AKS</a:t>
            </a:r>
          </a:p>
        </p:txBody>
      </p:sp>
      <p:graphicFrame>
        <p:nvGraphicFramePr>
          <p:cNvPr id="6" name="Diagram 5">
            <a:extLst>
              <a:ext uri="{FF2B5EF4-FFF2-40B4-BE49-F238E27FC236}">
                <a16:creationId xmlns:a16="http://schemas.microsoft.com/office/drawing/2014/main" id="{ED460C9A-9796-CBB7-0E2D-9CF3059293BB}"/>
              </a:ext>
            </a:extLst>
          </p:cNvPr>
          <p:cNvGraphicFramePr/>
          <p:nvPr>
            <p:extLst>
              <p:ext uri="{D42A27DB-BD31-4B8C-83A1-F6EECF244321}">
                <p14:modId xmlns:p14="http://schemas.microsoft.com/office/powerpoint/2010/main" val="967051101"/>
              </p:ext>
            </p:extLst>
          </p:nvPr>
        </p:nvGraphicFramePr>
        <p:xfrm>
          <a:off x="1432395" y="1151792"/>
          <a:ext cx="9953644" cy="52138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2303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6B3455-99E7-B812-9543-6373B8A834E3}"/>
              </a:ext>
            </a:extLst>
          </p:cNvPr>
          <p:cNvSpPr>
            <a:spLocks noGrp="1"/>
          </p:cNvSpPr>
          <p:nvPr>
            <p:ph type="title"/>
          </p:nvPr>
        </p:nvSpPr>
        <p:spPr>
          <a:xfrm>
            <a:off x="236641" y="207719"/>
            <a:ext cx="11222610" cy="515443"/>
          </a:xfrm>
        </p:spPr>
        <p:txBody>
          <a:bodyPr/>
          <a:lstStyle/>
          <a:p>
            <a:r>
              <a:rPr lang="en-US" dirty="0"/>
              <a:t>Virtual Machine Scale Set (Default)</a:t>
            </a:r>
          </a:p>
        </p:txBody>
      </p:sp>
      <p:pic>
        <p:nvPicPr>
          <p:cNvPr id="2050" name="Picture 2" descr="Virtual Machine Scale Sets (VMSS) best practices - AzToso.com">
            <a:extLst>
              <a:ext uri="{FF2B5EF4-FFF2-40B4-BE49-F238E27FC236}">
                <a16:creationId xmlns:a16="http://schemas.microsoft.com/office/drawing/2014/main" id="{2D0C1D46-369D-DC61-6797-EEA29FE74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3457" y="1648557"/>
            <a:ext cx="4762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5DACB6-E3D5-251D-CFF0-8909DE2353A5}"/>
              </a:ext>
            </a:extLst>
          </p:cNvPr>
          <p:cNvSpPr txBox="1"/>
          <p:nvPr/>
        </p:nvSpPr>
        <p:spPr>
          <a:xfrm>
            <a:off x="461597" y="1828690"/>
            <a:ext cx="6101860" cy="2308324"/>
          </a:xfrm>
          <a:prstGeom prst="rect">
            <a:avLst/>
          </a:prstGeom>
          <a:noFill/>
        </p:spPr>
        <p:txBody>
          <a:bodyPr wrap="square">
            <a:spAutoFit/>
          </a:bodyPr>
          <a:lstStyle/>
          <a:p>
            <a:pPr marL="285750" indent="-285750">
              <a:buFont typeface="Arial" panose="020B0604020202020204" pitchFamily="34" charset="0"/>
              <a:buChar char="•"/>
            </a:pPr>
            <a:r>
              <a:rPr lang="en-GB" b="1" dirty="0"/>
              <a:t>Specifies that the nodes in the node pool will be deployed as instances of Azure Virtual Machine Scale Sets (VMSS).</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VMSS automatically scales the number of VM instances based on demand or a defined schedule, providing high availability and scalability for your applications.</a:t>
            </a:r>
            <a:endParaRPr lang="en-US" b="1" dirty="0"/>
          </a:p>
        </p:txBody>
      </p:sp>
      <p:pic>
        <p:nvPicPr>
          <p:cNvPr id="7" name="Picture 6">
            <a:extLst>
              <a:ext uri="{FF2B5EF4-FFF2-40B4-BE49-F238E27FC236}">
                <a16:creationId xmlns:a16="http://schemas.microsoft.com/office/drawing/2014/main" id="{37803E63-4926-E258-71BA-45CE4ECBF556}"/>
              </a:ext>
            </a:extLst>
          </p:cNvPr>
          <p:cNvPicPr>
            <a:picLocks noChangeAspect="1"/>
          </p:cNvPicPr>
          <p:nvPr/>
        </p:nvPicPr>
        <p:blipFill>
          <a:blip r:embed="rId4"/>
          <a:stretch>
            <a:fillRect/>
          </a:stretch>
        </p:blipFill>
        <p:spPr>
          <a:xfrm>
            <a:off x="866043" y="4238403"/>
            <a:ext cx="4267570" cy="1722269"/>
          </a:xfrm>
          <a:prstGeom prst="rect">
            <a:avLst/>
          </a:prstGeom>
        </p:spPr>
      </p:pic>
    </p:spTree>
    <p:extLst>
      <p:ext uri="{BB962C8B-B14F-4D97-AF65-F5344CB8AC3E}">
        <p14:creationId xmlns:p14="http://schemas.microsoft.com/office/powerpoint/2010/main" val="331444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ILT Templat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4028</Words>
  <Application>Microsoft Office PowerPoint</Application>
  <PresentationFormat>Widescreen</PresentationFormat>
  <Paragraphs>360</Paragraphs>
  <Slides>74</Slides>
  <Notes>37</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74</vt:i4>
      </vt:variant>
    </vt:vector>
  </HeadingPairs>
  <TitlesOfParts>
    <vt:vector size="92" baseType="lpstr">
      <vt:lpstr>Aptos</vt:lpstr>
      <vt:lpstr>Arial</vt:lpstr>
      <vt:lpstr>Cabin</vt:lpstr>
      <vt:lpstr>Calibri</vt:lpstr>
      <vt:lpstr>Courier New</vt:lpstr>
      <vt:lpstr>DM Mono</vt:lpstr>
      <vt:lpstr>Droid Sans</vt:lpstr>
      <vt:lpstr>Google Sans Text</vt:lpstr>
      <vt:lpstr>Poppins</vt:lpstr>
      <vt:lpstr>Segoe UI</vt:lpstr>
      <vt:lpstr>Segoe UI Semibold</vt:lpstr>
      <vt:lpstr>sohne</vt:lpstr>
      <vt:lpstr>Söhne</vt:lpstr>
      <vt:lpstr>Source Sans Pro</vt:lpstr>
      <vt:lpstr>source-code-pro</vt:lpstr>
      <vt:lpstr>source-serif-pro</vt:lpstr>
      <vt:lpstr>var(--fontStack-monospace, ui-monospace, SFMono-Regular, SF Mono, Menlo, Consolas, Liberation Mono, monospace)</vt:lpstr>
      <vt:lpstr>Office Theme</vt:lpstr>
      <vt:lpstr>AKS Scalability</vt:lpstr>
      <vt:lpstr>Agenda</vt:lpstr>
      <vt:lpstr>AKS Scaling Scenario</vt:lpstr>
      <vt:lpstr>A Scenario for AKS Scaling</vt:lpstr>
      <vt:lpstr>POD workload auto scale on basic of on specific metrics:</vt:lpstr>
      <vt:lpstr>PowerPoint Presentation</vt:lpstr>
      <vt:lpstr>AKS Nodes</vt:lpstr>
      <vt:lpstr>Node Types in AKS</vt:lpstr>
      <vt:lpstr>Virtual Machine Scale Set (Default)</vt:lpstr>
      <vt:lpstr>Availability Set</vt:lpstr>
      <vt:lpstr>Low Priority VM ( Spot Instance)</vt:lpstr>
      <vt:lpstr>AKS Node Pool</vt:lpstr>
      <vt:lpstr>PowerPoint Presentation</vt:lpstr>
      <vt:lpstr>System Node Pool</vt:lpstr>
      <vt:lpstr>System Node Pool vs Control Panel</vt:lpstr>
      <vt:lpstr>System Node Pool</vt:lpstr>
      <vt:lpstr>System Node Pool vs User Node pool</vt:lpstr>
      <vt:lpstr>Dedicated SKU for Node Pool </vt:lpstr>
      <vt:lpstr>Dedicated OS for Node Pool </vt:lpstr>
      <vt:lpstr>Dedicated SKU for Node Pool </vt:lpstr>
      <vt:lpstr>PowerPoint Presentation</vt:lpstr>
      <vt:lpstr>AKS Autoscaling ( Cluster and Node pool Autoscaling)</vt:lpstr>
      <vt:lpstr>Autoscaling Options in AKS</vt:lpstr>
      <vt:lpstr>Node Autoscaling Requirement</vt:lpstr>
      <vt:lpstr>Manual Method of scaling Node </vt:lpstr>
      <vt:lpstr>Node Manual Scaling</vt:lpstr>
      <vt:lpstr>PowerPoint Presentation</vt:lpstr>
      <vt:lpstr>PowerPoint Presentation</vt:lpstr>
      <vt:lpstr>Cluster Autoscale</vt:lpstr>
      <vt:lpstr>How to Enable Cluster AutoScaler in AKS</vt:lpstr>
      <vt:lpstr>Use the cluster autoscaler on node pools</vt:lpstr>
      <vt:lpstr>Cluster Autoscale vs Node Pool Autoscale</vt:lpstr>
      <vt:lpstr>PowerPoint Presentation</vt:lpstr>
      <vt:lpstr>PowerPoint Presentation</vt:lpstr>
      <vt:lpstr>Scale-down modes</vt:lpstr>
      <vt:lpstr>PowerPoint Presentation</vt:lpstr>
      <vt:lpstr>PowerPoint Presentation</vt:lpstr>
      <vt:lpstr>PowerPoint Presentation</vt:lpstr>
      <vt:lpstr>PowerPoint Presentation</vt:lpstr>
      <vt:lpstr>PowerPoint Presentation</vt:lpstr>
      <vt:lpstr>PowerPoint Presentation</vt:lpstr>
      <vt:lpstr>Scaling with Azure Container Instance </vt:lpstr>
      <vt:lpstr>PowerPoint Presentation</vt:lpstr>
      <vt:lpstr>PowerPoint Presentation</vt:lpstr>
      <vt:lpstr>PowerPoint Presentation</vt:lpstr>
      <vt:lpstr>PowerPoint Presentation</vt:lpstr>
      <vt:lpstr>PowerPoint Presentation</vt:lpstr>
      <vt:lpstr>Burst to Azure Container Instances (ACI) </vt:lpstr>
      <vt:lpstr>PowerPoint Presentation</vt:lpstr>
      <vt:lpstr>Horizontal POD Autoscaling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Value.yaml</vt:lpstr>
      <vt:lpstr>PowerPoint Presentation</vt:lpstr>
      <vt:lpstr>POD Details </vt:lpstr>
      <vt:lpstr>I use Apache Jmeter to perform a load test on the website deployed on AKS with /webmvc prefix here are the results that show up in the next 5 mins and webmvc containers gets scaled to 5 pods as shown below.</vt:lpstr>
      <vt:lpstr>PowerPoint Presentation</vt:lpstr>
      <vt:lpstr>Event Driven Scaling</vt:lpstr>
      <vt:lpstr>PowerPoint Presentation</vt:lpstr>
      <vt:lpstr>Autoscaling Based on External source</vt:lpstr>
      <vt:lpstr>PowerPoint Presentation</vt:lpstr>
      <vt:lpstr>PowerPoint Presentation</vt:lpstr>
      <vt:lpstr>KEDA Flow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2023-12-14T00:17:42Z</dcterms:created>
  <dcterms:modified xsi:type="dcterms:W3CDTF">2024-03-31T14:34:28Z</dcterms:modified>
</cp:coreProperties>
</file>